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876" r:id="rId3"/>
    <p:sldId id="915" r:id="rId4"/>
    <p:sldId id="916" r:id="rId5"/>
    <p:sldId id="917" r:id="rId6"/>
    <p:sldId id="918" r:id="rId7"/>
    <p:sldId id="919" r:id="rId8"/>
    <p:sldId id="920" r:id="rId9"/>
    <p:sldId id="922" r:id="rId10"/>
    <p:sldId id="927" r:id="rId11"/>
    <p:sldId id="925" r:id="rId12"/>
    <p:sldId id="923" r:id="rId13"/>
    <p:sldId id="924" r:id="rId14"/>
    <p:sldId id="928" r:id="rId15"/>
    <p:sldId id="910" r:id="rId16"/>
    <p:sldId id="929" r:id="rId17"/>
    <p:sldId id="911" r:id="rId18"/>
    <p:sldId id="930" r:id="rId19"/>
    <p:sldId id="913" r:id="rId20"/>
    <p:sldId id="931" r:id="rId21"/>
    <p:sldId id="912" r:id="rId22"/>
    <p:sldId id="878" r:id="rId23"/>
    <p:sldId id="897" r:id="rId24"/>
    <p:sldId id="898" r:id="rId25"/>
    <p:sldId id="899" r:id="rId26"/>
    <p:sldId id="880" r:id="rId27"/>
    <p:sldId id="932" r:id="rId28"/>
    <p:sldId id="921" r:id="rId29"/>
    <p:sldId id="8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0C642A-3415-4B76-967A-9D7809E50166}">
          <p14:sldIdLst>
            <p14:sldId id="270"/>
            <p14:sldId id="876"/>
            <p14:sldId id="915"/>
            <p14:sldId id="916"/>
            <p14:sldId id="917"/>
            <p14:sldId id="918"/>
            <p14:sldId id="919"/>
            <p14:sldId id="920"/>
            <p14:sldId id="922"/>
            <p14:sldId id="927"/>
            <p14:sldId id="925"/>
            <p14:sldId id="923"/>
            <p14:sldId id="924"/>
            <p14:sldId id="928"/>
          </p14:sldIdLst>
        </p14:section>
        <p14:section name="Untitled Section" id="{3CBC1E32-55E2-46F8-8B4A-C5F47F0A418E}">
          <p14:sldIdLst>
            <p14:sldId id="910"/>
            <p14:sldId id="929"/>
            <p14:sldId id="911"/>
            <p14:sldId id="930"/>
            <p14:sldId id="913"/>
            <p14:sldId id="931"/>
            <p14:sldId id="912"/>
            <p14:sldId id="878"/>
            <p14:sldId id="897"/>
            <p14:sldId id="898"/>
            <p14:sldId id="899"/>
            <p14:sldId id="880"/>
            <p14:sldId id="932"/>
            <p14:sldId id="921"/>
            <p14:sldId id="8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7549-A8C9-4F31-8EBF-98B17BDD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6BD9C-5CCF-4010-9D6A-2141C3668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2C29-70E3-4490-9942-92A2F8E9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40C7-1395-4346-B987-A62B57A5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7CD0-B6F3-4210-80EA-57D17D6D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537F-6A59-4C7F-9232-8E2A6AAF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DBE3A-EB03-49ED-9A14-DDB823304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B1BC-B63B-42D1-B018-8C36B919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ED24-6141-421C-A276-04582672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BE33-8DF9-4D05-B93E-FF3F9F8A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90E0D-0E65-4B45-960F-D74931CA1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43FDF-C9B3-41F0-BA38-78C0CFA3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2A68-250A-463D-B654-DC1809F7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A2AB9-2CB2-473B-BE06-C41E1081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4B5-2B2C-46F1-A836-E27A5882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3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Exter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F8F19B-5399-324C-A3DB-7BB3C83CC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DA0DA-0637-CA4A-BD01-034D6AF5BF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1303" y="-396852"/>
            <a:ext cx="5885326" cy="454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1400" y="3257274"/>
            <a:ext cx="4572000" cy="745435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chemeClr val="bg1"/>
                </a:solidFill>
                <a:latin typeface="JOSEFIN SANS LIGHT ROMAN" pitchFamily="2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00" y="4299090"/>
            <a:ext cx="4572000" cy="4928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JOSEFIN SANS REGULAR ROMA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4789FA-8130-3C40-8080-BAB1ED6D8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5088356"/>
            <a:ext cx="2851150" cy="744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JOSEFIN SANS REGULAR ROMAN" pitchFamily="2" charset="77"/>
              </a:defRPr>
            </a:lvl1pPr>
          </a:lstStyle>
          <a:p>
            <a:pPr lvl="0"/>
            <a:r>
              <a:rPr lang="en-CA" dirty="0"/>
              <a:t>August 7,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7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589C-F494-C54C-B2E8-BD49C0B3A4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708" y="406400"/>
            <a:ext cx="3402767" cy="777816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JOSEFIN SANS LIGHT ROMAN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B1605-9796-C040-8DAF-86F55FD7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09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D454B00-BB34-E240-B6BC-E79E88C016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C7986-C8FB-1249-95DC-49CDFF0828C1}"/>
              </a:ext>
            </a:extLst>
          </p:cNvPr>
          <p:cNvCxnSpPr>
            <a:cxnSpLocks/>
          </p:cNvCxnSpPr>
          <p:nvPr userDrawn="1"/>
        </p:nvCxnSpPr>
        <p:spPr>
          <a:xfrm>
            <a:off x="-404734" y="1034321"/>
            <a:ext cx="38075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96CFA2-C948-0343-B5AF-6FBF93F4FB82}"/>
              </a:ext>
            </a:extLst>
          </p:cNvPr>
          <p:cNvCxnSpPr>
            <a:cxnSpLocks/>
          </p:cNvCxnSpPr>
          <p:nvPr userDrawn="1"/>
        </p:nvCxnSpPr>
        <p:spPr>
          <a:xfrm>
            <a:off x="444708" y="6198434"/>
            <a:ext cx="113375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6B5D05-B066-9047-AAF7-BAAD17F261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6728"/>
            <a:ext cx="10515600" cy="1799369"/>
          </a:xfrm>
        </p:spPr>
        <p:txBody>
          <a:bodyPr numCol="2" spcCol="54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smtClean="0">
                <a:effectLst/>
                <a:latin typeface="JOSEFIN SANS LIGHT ROMAN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non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gravida in fermentum et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vel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id.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gravida.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Id diam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pulvinar </a:t>
            </a:r>
            <a:r>
              <a:rPr lang="en-US" dirty="0" err="1"/>
              <a:t>etiam</a:t>
            </a:r>
            <a:r>
              <a:rPr lang="en-US" dirty="0"/>
              <a:t> non. Pharetra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Tellus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sed. Ut diam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  <a:r>
              <a:rPr lang="en-US" dirty="0" err="1"/>
              <a:t>Egestas</a:t>
            </a:r>
            <a:r>
              <a:rPr lang="en-US" dirty="0"/>
              <a:t> dui id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mi ipsum </a:t>
            </a:r>
            <a:r>
              <a:rPr lang="en-US" dirty="0" err="1"/>
              <a:t>faucibus</a:t>
            </a:r>
            <a:r>
              <a:rPr lang="en-US" dirty="0"/>
              <a:t> vitae.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semper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sed pulvinar </a:t>
            </a:r>
            <a:r>
              <a:rPr lang="en-US" dirty="0" err="1"/>
              <a:t>proin</a:t>
            </a:r>
            <a:r>
              <a:rPr lang="en-US" dirty="0"/>
              <a:t> gravida. </a:t>
            </a:r>
            <a:r>
              <a:rPr lang="en-US" dirty="0" err="1"/>
              <a:t>Euismod</a:t>
            </a:r>
            <a:r>
              <a:rPr lang="en-US" dirty="0"/>
              <a:t> in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sed.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AE4A1B7-968B-924F-8AA3-B8150ADC556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50" y="1455946"/>
            <a:ext cx="5162550" cy="829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351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DC07-F7D3-4EDB-8FA4-71C8C4B3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F80D-AEFF-40A9-BB47-033DF40D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9B0D4-FC4E-49F8-A56E-CDC06B8F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E3913-A705-457B-972C-746E3830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BE008-E182-4AD9-9652-0503317F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5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7FA3-7F6B-4BF9-9058-9891C643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31E7D-D873-463C-9BB5-E2B22A1D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9FAE-47B5-4CAF-98EC-865BF7B9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AA46-FBED-4895-9267-3DC1C40D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39B48-40A7-4F06-91D0-D3013437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C319-A221-43F9-88FF-71DA64A9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A7A2-BF96-49A2-AD36-20CF53DC7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D1AA3-D8B3-44DD-8729-669C2D8F7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38AD5-263C-4C9A-ABD0-E3C6115E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012D5-DBFD-449A-A70B-0F302E31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433F6-4A5D-4849-B69F-EB4025BC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F511-BDF5-4456-A21D-FA96159D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6E24-7934-4CD6-9797-7BF282187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28F51-CA4C-4512-8312-66AAA8E0D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9C569-8818-4E66-B50D-7B590756B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75EC7-86CC-4B3F-AA10-7CEF5868D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AB441-9D98-44E0-9C71-127714BA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C5E45-C300-4D40-8F2E-D4680FF6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FB70-FD54-412C-AB49-866E9F4A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AE04-C5A7-4BCB-B179-03DA2479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3C1E7-F7B1-4E38-84F0-7C198E4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8D5A0-F891-4E88-89C1-92B6EC98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3EBFD-869B-4A5F-A32C-8A794F07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A8194-8426-40D9-A324-FA77A593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52DBD-B21F-48AE-A043-A115C53D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5FD1C-88FD-4E51-B765-097F3527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7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54F6-6AE4-4D81-8F40-5A993067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92DDE-407D-49BF-91BD-75857B34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28CB4-80E5-4348-8903-C39EBAF50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C4F1B-4965-4966-95E5-1AAF016C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3B2AA-5880-45BD-8BE7-90D7A08F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1FC1C-EAD7-4A04-8180-1137542F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0F52-D5D9-4339-8DC0-90489248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5A7A1-E017-4F2D-90A7-62313D69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BABEB-87C1-4693-A871-8F546816E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F76FA-1E65-4761-9721-2CF61876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575D-3943-44B1-8DD9-216FC94C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87CC2-8113-4786-89D6-70FF57DC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C8439-ABA3-48D2-B2C2-49DB19A4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AF86-42B0-4996-9EDC-4CF84D919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DCB36-77C1-4FC5-A8AA-9BEBD81E5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D00E-BD89-4F49-B330-EB6160A07C79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B31F-1849-4D8B-B6F0-CD662CA0C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26A19-417A-4133-BDB5-3BE21D52E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1C23-B4AE-4B6B-A6D4-3277F031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Zhang@yeehong.co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6584-13B2-8745-8AD3-77087AE55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Family Education </a:t>
            </a:r>
            <a:br>
              <a:rPr lang="en-US" b="1" dirty="0"/>
            </a:br>
            <a:r>
              <a:rPr lang="en-US" b="1" dirty="0"/>
              <a:t>Infection Prevention and Control Review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5E8BA-E615-1849-8F95-E7D874A16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400" y="4338367"/>
            <a:ext cx="5200374" cy="1376633"/>
          </a:xfrm>
        </p:spPr>
        <p:txBody>
          <a:bodyPr>
            <a:normAutofit/>
          </a:bodyPr>
          <a:lstStyle/>
          <a:p>
            <a:r>
              <a:rPr lang="ta-IN" sz="2000" b="1" dirty="0"/>
              <a:t>குடும்பக் கல்வி </a:t>
            </a:r>
            <a:endParaRPr lang="en-US" sz="2000" b="1" dirty="0"/>
          </a:p>
          <a:p>
            <a:r>
              <a:rPr lang="ta-IN" sz="2000" b="1" dirty="0"/>
              <a:t>தொற்றின் தடுப்பு மற்றும் கட்டுப்பாட்டைப் பற்றி ஆய்வு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5E6E2-BA6A-2044-A35B-68CA7627A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400" y="5505799"/>
            <a:ext cx="1542774" cy="467618"/>
          </a:xfrm>
        </p:spPr>
        <p:txBody>
          <a:bodyPr>
            <a:normAutofit/>
          </a:bodyPr>
          <a:lstStyle/>
          <a:p>
            <a:r>
              <a:rPr lang="en-US" sz="1800" b="1" dirty="0"/>
              <a:t>Sept 2024</a:t>
            </a:r>
          </a:p>
        </p:txBody>
      </p:sp>
    </p:spTree>
    <p:extLst>
      <p:ext uri="{BB962C8B-B14F-4D97-AF65-F5344CB8AC3E}">
        <p14:creationId xmlns:p14="http://schemas.microsoft.com/office/powerpoint/2010/main" val="169069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9" y="271254"/>
            <a:ext cx="8699291" cy="777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Outbreak Detection </a:t>
            </a:r>
            <a:r>
              <a:rPr lang="ta-IN" sz="2400" b="1" dirty="0">
                <a:solidFill>
                  <a:srgbClr val="00B050"/>
                </a:solidFill>
              </a:rPr>
              <a:t>தொற்று பரவல் கண்டறிதல்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1"/>
            <a:ext cx="10706995" cy="520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B050"/>
                </a:solidFill>
              </a:rPr>
              <a:t>The measures outline below are carried out at all times: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a-IN" sz="2000" b="1" dirty="0">
                <a:solidFill>
                  <a:schemeClr val="tx2"/>
                </a:solidFill>
              </a:rPr>
              <a:t>பாதுகாப்பு கட்டுப்பாட்டுக்கான நடவடிக்கைகள் பின்வருமாறு எப்போதும் மேற்கொள்ளப்பட வேண்டும்: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Daily surveillance: symptom assessment of residents, staff and visitors </a:t>
            </a:r>
            <a:r>
              <a:rPr lang="ta-IN" sz="2200" dirty="0">
                <a:solidFill>
                  <a:schemeClr val="tx2"/>
                </a:solidFill>
              </a:rPr>
              <a:t>தினசரி கண்காணிப்பு: அனைவரின் அறிகுறிகள் பரிசோதனை.</a:t>
            </a: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If the family or visitors failed the screening due to having symptoms or close contact with individual(s) with COVID-19, please do not visit the home. </a:t>
            </a:r>
            <a:r>
              <a:rPr lang="ta-IN" sz="2200" dirty="0">
                <a:solidFill>
                  <a:schemeClr val="tx2"/>
                </a:solidFill>
              </a:rPr>
              <a:t>குடும்பத்தினர் அல்லது பார்வையாளர்கள் அறிகுறிகள் கொண்டவர்கள் அல்லது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ta-IN" sz="2200" dirty="0">
                <a:solidFill>
                  <a:schemeClr val="tx2"/>
                </a:solidFill>
              </a:rPr>
              <a:t>தொற்றுக்குள்ளாகியவர்களுடன் நெருக்கமான தொடர்பில் இருந்தால், தயவுசெய்து வீட்டை வர வேண்டாம்.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17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8909017" cy="5026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B050"/>
                </a:solidFill>
              </a:rPr>
              <a:t>The measures outline below are carried out at all times</a:t>
            </a:r>
            <a:r>
              <a:rPr lang="en-US" b="1" dirty="0">
                <a:solidFill>
                  <a:srgbClr val="00B050"/>
                </a:solidFill>
              </a:rPr>
              <a:t>:</a:t>
            </a:r>
          </a:p>
          <a:p>
            <a:r>
              <a:rPr lang="ta-IN" sz="2000" b="1" dirty="0">
                <a:solidFill>
                  <a:schemeClr val="tx2"/>
                </a:solidFill>
              </a:rPr>
              <a:t>பின்வருமாறு உள்ள நடவடிக்கைகள் எப்போதும் மேற்கொள்ளப்பட வேண்டும்: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Hand Hygiene </a:t>
            </a:r>
            <a:r>
              <a:rPr lang="ta-IN" dirty="0">
                <a:solidFill>
                  <a:schemeClr val="tx2"/>
                </a:solidFill>
              </a:rPr>
              <a:t>கைகளின் சுத்திகரிப்பு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Masking as required </a:t>
            </a:r>
            <a:r>
              <a:rPr lang="ta-IN" dirty="0">
                <a:solidFill>
                  <a:schemeClr val="tx2"/>
                </a:solidFill>
              </a:rPr>
              <a:t>தேவையானபோது மாச்க் அணிதல்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PPE (Personal Protective Equipment) </a:t>
            </a:r>
            <a:r>
              <a:rPr lang="en-US" dirty="0"/>
              <a:t>as required </a:t>
            </a:r>
            <a:r>
              <a:rPr lang="ta-IN" dirty="0">
                <a:solidFill>
                  <a:schemeClr val="tx2"/>
                </a:solidFill>
              </a:rPr>
              <a:t>தேவையானபோது </a:t>
            </a:r>
            <a:r>
              <a:rPr lang="en-US" dirty="0">
                <a:solidFill>
                  <a:schemeClr val="tx2"/>
                </a:solidFill>
              </a:rPr>
              <a:t>PPE (</a:t>
            </a:r>
            <a:r>
              <a:rPr lang="ta-IN" dirty="0">
                <a:solidFill>
                  <a:schemeClr val="tx2"/>
                </a:solidFill>
              </a:rPr>
              <a:t>பிரத்தியேக பாதுகாப்பு உபகரணங்கள்</a:t>
            </a:r>
            <a:r>
              <a:rPr lang="en-US" dirty="0">
                <a:solidFill>
                  <a:schemeClr val="tx2"/>
                </a:solidFill>
              </a:rPr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Regular IPAC Audits </a:t>
            </a:r>
            <a:r>
              <a:rPr lang="ta-IN" dirty="0">
                <a:solidFill>
                  <a:schemeClr val="tx2"/>
                </a:solidFill>
              </a:rPr>
              <a:t>தீர்மானமான பரிசோதனைகள்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Environmental Cleaning and Disinfection </a:t>
            </a:r>
            <a:r>
              <a:rPr lang="ta-IN" dirty="0">
                <a:solidFill>
                  <a:schemeClr val="tx2"/>
                </a:solidFill>
              </a:rPr>
              <a:t>சுற்றுப்புற சுத்திகரிப்பு மற்றும் கிருமி நாசினி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1027" name="Picture 1" descr="image004">
            <a:extLst>
              <a:ext uri="{FF2B5EF4-FFF2-40B4-BE49-F238E27FC236}">
                <a16:creationId xmlns:a16="http://schemas.microsoft.com/office/drawing/2014/main" id="{5BE5C753-CD5D-4818-8FD1-6D49EA4E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08" y="1772062"/>
            <a:ext cx="2679462" cy="26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13F8AC-AEA7-4071-A50E-A7DC39D12277}"/>
              </a:ext>
            </a:extLst>
          </p:cNvPr>
          <p:cNvSpPr txBox="1">
            <a:spLocks/>
          </p:cNvSpPr>
          <p:nvPr/>
        </p:nvSpPr>
        <p:spPr>
          <a:xfrm>
            <a:off x="444709" y="271254"/>
            <a:ext cx="8699291" cy="777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JOSEFIN SANS LIGHT ROMAN" pitchFamily="2" charset="77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Outbreak Detection </a:t>
            </a:r>
            <a:r>
              <a:rPr lang="ta-IN" sz="2400" b="1" dirty="0">
                <a:solidFill>
                  <a:srgbClr val="00B050"/>
                </a:solidFill>
              </a:rPr>
              <a:t>தொற்று பரவல் கண்டறிதல்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D64B4-90CE-40D6-97BC-B00CFB0ED256}"/>
              </a:ext>
            </a:extLst>
          </p:cNvPr>
          <p:cNvSpPr txBox="1"/>
          <p:nvPr/>
        </p:nvSpPr>
        <p:spPr>
          <a:xfrm>
            <a:off x="516048" y="1240325"/>
            <a:ext cx="7958599" cy="316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there is an outbreak,</a:t>
            </a:r>
            <a:r>
              <a:rPr lang="zh-CN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notified by:</a:t>
            </a:r>
          </a:p>
          <a:p>
            <a:r>
              <a:rPr lang="ta-IN" sz="2000" dirty="0">
                <a:solidFill>
                  <a:schemeClr val="tx2"/>
                </a:solidFill>
              </a:rPr>
              <a:t>தொற்று பரவல் ஏற்படும் போது, நீங்கள் கீழ்காணும் முறையில் தகவல் பெறுவீர்கள்: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Email </a:t>
            </a:r>
            <a:r>
              <a:rPr lang="ta-IN" sz="2400" dirty="0">
                <a:solidFill>
                  <a:schemeClr val="tx2"/>
                </a:solidFill>
              </a:rPr>
              <a:t>மின்னஞ்சல்</a:t>
            </a: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Signage at entrance </a:t>
            </a:r>
            <a:r>
              <a:rPr lang="ta-IN" sz="2400" dirty="0">
                <a:solidFill>
                  <a:schemeClr val="tx2"/>
                </a:solidFill>
              </a:rPr>
              <a:t>நுழைவு பகுதியில் சின்னம்</a:t>
            </a: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E5E29-AD7C-47EF-A4A1-307E1760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647" y="1230397"/>
            <a:ext cx="3272646" cy="42659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6F19DCA-D7CB-4AA5-B1CF-0F4E6A6A2B89}"/>
              </a:ext>
            </a:extLst>
          </p:cNvPr>
          <p:cNvSpPr txBox="1">
            <a:spLocks/>
          </p:cNvSpPr>
          <p:nvPr/>
        </p:nvSpPr>
        <p:spPr>
          <a:xfrm>
            <a:off x="444709" y="271254"/>
            <a:ext cx="8699291" cy="777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JOSEFIN SANS LIGHT ROMAN" pitchFamily="2" charset="77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Outbreak Detection </a:t>
            </a:r>
            <a:r>
              <a:rPr lang="ta-IN" sz="2400" b="1" dirty="0">
                <a:solidFill>
                  <a:srgbClr val="00B050"/>
                </a:solidFill>
              </a:rPr>
              <a:t>தொற்று பரவல் கண்டறிதல்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D64B4-90CE-40D6-97BC-B00CFB0ED256}"/>
              </a:ext>
            </a:extLst>
          </p:cNvPr>
          <p:cNvSpPr txBox="1"/>
          <p:nvPr/>
        </p:nvSpPr>
        <p:spPr>
          <a:xfrm>
            <a:off x="444708" y="1004935"/>
            <a:ext cx="111542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During outbreak: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Affected residents are put on additional precaution </a:t>
            </a:r>
            <a:r>
              <a:rPr lang="ta-IN" sz="2000" dirty="0">
                <a:solidFill>
                  <a:schemeClr val="tx2"/>
                </a:solidFill>
              </a:rPr>
              <a:t>பாதிக்கப்பட்ட குடியிருப்பாளர்களுக்கு கூடுதல் பாதுகாப்பு நடவடிக்கைகள் எடுக்கப்படுகின்றன.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Contact tracing for all confirmed/suspected cases </a:t>
            </a:r>
            <a:r>
              <a:rPr lang="ta-IN" sz="2000" dirty="0">
                <a:solidFill>
                  <a:schemeClr val="tx2"/>
                </a:solidFill>
              </a:rPr>
              <a:t>உறுதி செய்யப்பட்ட/</a:t>
            </a:r>
            <a:r>
              <a:rPr lang="ja-JP" altLang="en-US" sz="2000" dirty="0">
                <a:solidFill>
                  <a:schemeClr val="tx2"/>
                </a:solidFill>
              </a:rPr>
              <a:t>疑</a:t>
            </a:r>
            <a:r>
              <a:rPr lang="ta-IN" sz="2000" dirty="0">
                <a:solidFill>
                  <a:schemeClr val="tx2"/>
                </a:solidFill>
              </a:rPr>
              <a:t>சிய சந்தேக நிலைகளுக்கான தொடர்பு கண்காணிப்பு.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Cohort staff and residents on the affected floor/unit(s) </a:t>
            </a:r>
            <a:r>
              <a:rPr lang="ta-IN" sz="2000" dirty="0">
                <a:solidFill>
                  <a:schemeClr val="tx2"/>
                </a:solidFill>
              </a:rPr>
              <a:t>பாதிக்கப்பட்ட மாடி/பிரிவில் பணியாளர்களையும் குடியிருப்பாளர்களையும் கூட்டுப்பிரிவாக கையாளவும்.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Universal masking/N95 when needed on affected floor/unit(s) </a:t>
            </a:r>
            <a:r>
              <a:rPr lang="ta-IN" sz="2000" dirty="0">
                <a:solidFill>
                  <a:schemeClr val="tx2"/>
                </a:solidFill>
              </a:rPr>
              <a:t>பாதிக்கப்பட்ட மாடி/பிரிவில் அசாதாரண மாஸ்கிங்/</a:t>
            </a:r>
            <a:r>
              <a:rPr lang="en-US" sz="2000" dirty="0">
                <a:solidFill>
                  <a:schemeClr val="tx2"/>
                </a:solidFill>
              </a:rPr>
              <a:t>N95 </a:t>
            </a:r>
            <a:r>
              <a:rPr lang="ta-IN" sz="2000" dirty="0">
                <a:solidFill>
                  <a:schemeClr val="tx2"/>
                </a:solidFill>
              </a:rPr>
              <a:t>பயன்படுத்தவும்.</a:t>
            </a:r>
            <a:endParaRPr lang="en-US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B050"/>
                </a:solidFill>
              </a:rPr>
              <a:t>Restrict admissions/re-admissions on affected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floor/unit(s) </a:t>
            </a:r>
            <a:r>
              <a:rPr lang="ta-IN" sz="2000" dirty="0">
                <a:solidFill>
                  <a:schemeClr val="tx2"/>
                </a:solidFill>
              </a:rPr>
              <a:t>பாதிக்கப்பட்ட மாடி/பிரிவில் சேர்க்கைகள்/புதிய சேர்க்கைகளை கட்டுப்படுத்தவும்.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Work with local Public Health </a:t>
            </a:r>
            <a:r>
              <a:rPr lang="ta-IN" sz="2000" dirty="0">
                <a:solidFill>
                  <a:schemeClr val="tx2"/>
                </a:solidFill>
              </a:rPr>
              <a:t>உள்ளூர் பொது சுகாதாரத்துடன் ஒருங்கிணைப்பு.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D6E58B-B3D4-40DA-AE4E-D4BACA5B8C0B}"/>
              </a:ext>
            </a:extLst>
          </p:cNvPr>
          <p:cNvSpPr txBox="1">
            <a:spLocks/>
          </p:cNvSpPr>
          <p:nvPr/>
        </p:nvSpPr>
        <p:spPr>
          <a:xfrm>
            <a:off x="444709" y="271254"/>
            <a:ext cx="8699291" cy="777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JOSEFIN SANS LIGHT ROMAN" pitchFamily="2" charset="77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Outbreak Detection </a:t>
            </a:r>
            <a:r>
              <a:rPr lang="ta-IN" sz="2400" b="1" dirty="0">
                <a:solidFill>
                  <a:srgbClr val="00B050"/>
                </a:solidFill>
              </a:rPr>
              <a:t>தொற்று பரவல் கண்டறிதல்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D64B4-90CE-40D6-97BC-B00CFB0ED256}"/>
              </a:ext>
            </a:extLst>
          </p:cNvPr>
          <p:cNvSpPr txBox="1"/>
          <p:nvPr/>
        </p:nvSpPr>
        <p:spPr>
          <a:xfrm>
            <a:off x="444708" y="1004935"/>
            <a:ext cx="112312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Family visitors going to the affected units: </a:t>
            </a:r>
          </a:p>
          <a:p>
            <a:r>
              <a:rPr lang="ta-IN" sz="2000" dirty="0">
                <a:solidFill>
                  <a:schemeClr val="tx2"/>
                </a:solidFill>
              </a:rPr>
              <a:t>பாதிக்கப்பட்ட பிரிவுகளுக்கு குடும்ப பார்வையாளர்கள்:</a:t>
            </a:r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Conduct active screening before entering the affected floor/ unit </a:t>
            </a:r>
            <a:r>
              <a:rPr lang="ta-IN" dirty="0">
                <a:solidFill>
                  <a:schemeClr val="tx2"/>
                </a:solidFill>
              </a:rPr>
              <a:t>நுழைவதற்கு முன் செயல் ஸ்கிரீனிங் செய்யவும்.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Follow visitation guidelines and PH direction </a:t>
            </a:r>
            <a:r>
              <a:rPr lang="ta-IN" dirty="0">
                <a:solidFill>
                  <a:schemeClr val="tx2"/>
                </a:solidFill>
              </a:rPr>
              <a:t>வழிகாட்டுதல்களை மற்றும் சுகாதார அறிவுறுத்தல்களை பின்பற்றவும்.</a:t>
            </a:r>
            <a:endParaRPr lang="en-US" dirty="0">
              <a:solidFill>
                <a:schemeClr val="tx2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Restrict general visits. Two essential caregivers per resident are permitted at a time </a:t>
            </a:r>
            <a:r>
              <a:rPr lang="ta-IN" dirty="0">
                <a:solidFill>
                  <a:schemeClr val="tx2"/>
                </a:solidFill>
              </a:rPr>
              <a:t>பொதுப் பார்வைகள் கட்டுப்படுத்தப்படுகின்றன; இரண்டு முக்கிய பராமரிப்பாளர்கள் மட்டுமே அனுமதிக்கப்படுகின்றனர்.</a:t>
            </a:r>
            <a:endParaRPr lang="en-US" dirty="0">
              <a:solidFill>
                <a:schemeClr val="tx2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Wear mask/N95 as instructed for the whole duration of the visit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ta-IN" dirty="0">
                <a:solidFill>
                  <a:schemeClr val="tx2"/>
                </a:solidFill>
              </a:rPr>
              <a:t>பார்வையின் முழு நேரம் மாஸ்க்/</a:t>
            </a:r>
            <a:r>
              <a:rPr lang="en-US" dirty="0">
                <a:solidFill>
                  <a:schemeClr val="tx2"/>
                </a:solidFill>
              </a:rPr>
              <a:t>N95 </a:t>
            </a:r>
            <a:r>
              <a:rPr lang="ta-IN" dirty="0">
                <a:solidFill>
                  <a:schemeClr val="tx2"/>
                </a:solidFill>
              </a:rPr>
              <a:t>அணியவும்.</a:t>
            </a:r>
            <a:endParaRPr lang="en-US" dirty="0">
              <a:solidFill>
                <a:schemeClr val="tx2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If visiting ill residents, please follow proper procedures for putting on and removing PPE (Personal Protective equipment). </a:t>
            </a:r>
            <a:r>
              <a:rPr lang="ta-IN" dirty="0">
                <a:solidFill>
                  <a:schemeClr val="tx2"/>
                </a:solidFill>
              </a:rPr>
              <a:t>நோயாளிகளை பார்வையிடும் போது </a:t>
            </a:r>
            <a:r>
              <a:rPr lang="en-US" dirty="0">
                <a:solidFill>
                  <a:schemeClr val="tx2"/>
                </a:solidFill>
              </a:rPr>
              <a:t>PPE </a:t>
            </a:r>
            <a:r>
              <a:rPr lang="ta-IN" dirty="0">
                <a:solidFill>
                  <a:schemeClr val="tx2"/>
                </a:solidFill>
              </a:rPr>
              <a:t>சரியாக அணியவும் மற்றும் அகற்றவும்.</a:t>
            </a:r>
            <a:endParaRPr lang="en-US" dirty="0">
              <a:solidFill>
                <a:schemeClr val="tx2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Remain in the resident’s room. Leave directly without visiting other residents. </a:t>
            </a:r>
            <a:r>
              <a:rPr lang="ta-IN" dirty="0">
                <a:solidFill>
                  <a:schemeClr val="tx2"/>
                </a:solidFill>
              </a:rPr>
              <a:t>குடியிருப்பாளரின் அறையில் மட்டும் தங்கவும்; மற்றவர்கள் அணுகாமல் புறப்படவும்.</a:t>
            </a:r>
            <a:endParaRPr lang="en-US" dirty="0">
              <a:solidFill>
                <a:schemeClr val="tx2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Do not visit if you are not well </a:t>
            </a:r>
            <a:r>
              <a:rPr lang="ta-IN" dirty="0">
                <a:solidFill>
                  <a:schemeClr val="tx2"/>
                </a:solidFill>
              </a:rPr>
              <a:t>நலமாக இல்லாவிட்டால் பார்வையிட வேண்டாம்.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D6E58B-B3D4-40DA-AE4E-D4BACA5B8C0B}"/>
              </a:ext>
            </a:extLst>
          </p:cNvPr>
          <p:cNvSpPr txBox="1">
            <a:spLocks/>
          </p:cNvSpPr>
          <p:nvPr/>
        </p:nvSpPr>
        <p:spPr>
          <a:xfrm>
            <a:off x="444709" y="271254"/>
            <a:ext cx="8699291" cy="777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JOSEFIN SANS LIGHT ROMAN" pitchFamily="2" charset="77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</a:rPr>
              <a:t>Outbreak Detection </a:t>
            </a:r>
            <a:r>
              <a:rPr lang="ta-IN" sz="2400" b="1" dirty="0">
                <a:solidFill>
                  <a:srgbClr val="00B050"/>
                </a:solidFill>
              </a:rPr>
              <a:t>தொற்று பரவல் கண்டறிதல்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051318"/>
            <a:ext cx="10515599" cy="512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DC061-600E-4D52-A425-41CB6317427E}"/>
              </a:ext>
            </a:extLst>
          </p:cNvPr>
          <p:cNvSpPr/>
          <p:nvPr/>
        </p:nvSpPr>
        <p:spPr>
          <a:xfrm>
            <a:off x="787780" y="1027609"/>
            <a:ext cx="104136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OSEFIN SANS LIGHT ROMAN"/>
              </a:rPr>
              <a:t>Ways respiratory viruses are SPREAD </a:t>
            </a:r>
          </a:p>
          <a:p>
            <a:r>
              <a:rPr lang="ta-IN" sz="3200" dirty="0">
                <a:solidFill>
                  <a:schemeClr val="tx2"/>
                </a:solidFill>
              </a:rPr>
              <a:t>சுவாச வைரசுகள் பரவுவது:</a:t>
            </a:r>
            <a:r>
              <a:rPr lang="en-US" sz="3200" b="1" dirty="0">
                <a:solidFill>
                  <a:schemeClr val="tx2"/>
                </a:solidFill>
                <a:latin typeface="JOSEFIN SANS LIGHT ROMAN"/>
              </a:rPr>
              <a:t> </a:t>
            </a:r>
          </a:p>
          <a:p>
            <a:endParaRPr lang="en-US" sz="2000" b="1" dirty="0">
              <a:solidFill>
                <a:schemeClr val="tx2"/>
              </a:solidFill>
              <a:latin typeface="JOSEFIN SANS LIGHT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Respiratory viruses primarily spread at short distances through inhalation or contact with the eyes, nose and mouth </a:t>
            </a:r>
            <a:r>
              <a:rPr lang="ta-IN" sz="2000" dirty="0">
                <a:solidFill>
                  <a:schemeClr val="tx2"/>
                </a:solidFill>
              </a:rPr>
              <a:t>சுவாச வைரசுகள் குறுகிய தூரத்தில் மூச்சினால் அல்லது கண்கள், மூக்கு, வாயுடன் தொடர்பால் பரவுகின்றன.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Transmission can also occur over longer distances by respiratory particles under some circumstances. For example, crowded indoor spaces with poor ventilation. </a:t>
            </a:r>
            <a:r>
              <a:rPr lang="ta-IN" sz="2000" dirty="0">
                <a:solidFill>
                  <a:schemeClr val="tx2"/>
                </a:solidFill>
              </a:rPr>
              <a:t>சில சூழ்நிலைகளில், சுவாசக் குரூப்புகள் நீண்ட தூரங்களுக்கு பரவக்கூடும், உதாரணமாக கெட்ட வானிலை கொண்ட நிரப்பிய உள்ளக இடங்களில்.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Respiratory particles can also land on surfaces or objects. They can then contaminate your hands and then your hands transfer viruses to your eyes, nose and mouth. </a:t>
            </a:r>
            <a:r>
              <a:rPr lang="ta-IN" sz="2000" dirty="0">
                <a:solidFill>
                  <a:schemeClr val="tx2"/>
                </a:solidFill>
              </a:rPr>
              <a:t>சுவாசக் குரூப்புகள் மேற்பரப்புகளில் விழுந்து, கைகளின் மூலம் கண்கள், மூக்கு, வாயுக்கு பரவலாம்.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30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051318"/>
            <a:ext cx="10515599" cy="5123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DC061-600E-4D52-A425-41CB6317427E}"/>
              </a:ext>
            </a:extLst>
          </p:cNvPr>
          <p:cNvSpPr/>
          <p:nvPr/>
        </p:nvSpPr>
        <p:spPr>
          <a:xfrm>
            <a:off x="814163" y="1501629"/>
            <a:ext cx="982945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Ways we can </a:t>
            </a:r>
            <a:r>
              <a:rPr lang="en-US" sz="3200" b="1" dirty="0">
                <a:solidFill>
                  <a:srgbClr val="FF0000"/>
                </a:solidFill>
              </a:rPr>
              <a:t>STOP</a:t>
            </a:r>
            <a:r>
              <a:rPr lang="en-US" sz="3200" b="1" dirty="0">
                <a:solidFill>
                  <a:srgbClr val="00B050"/>
                </a:solidFill>
              </a:rPr>
              <a:t> the spread of viruses</a:t>
            </a:r>
          </a:p>
          <a:p>
            <a:r>
              <a:rPr lang="th-TH" sz="3200" b="1" dirty="0">
                <a:solidFill>
                  <a:schemeClr val="tx2"/>
                </a:solidFill>
              </a:rPr>
              <a:t>ไว</a:t>
            </a:r>
            <a:r>
              <a:rPr lang="ta-IN" sz="3200" dirty="0">
                <a:solidFill>
                  <a:schemeClr val="tx2"/>
                </a:solidFill>
              </a:rPr>
              <a:t>ரஸ்கள் பரவுவதை தடுக்க முறை: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Perform Hand Hygiene </a:t>
            </a:r>
            <a:r>
              <a:rPr lang="ta-IN" sz="2000" dirty="0">
                <a:solidFill>
                  <a:schemeClr val="tx2"/>
                </a:solidFill>
              </a:rPr>
              <a:t>கைகளின் சுத்திகரிப்பு செய்யவும்.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Sneeze on your hands/ sleeves </a:t>
            </a:r>
            <a:r>
              <a:rPr lang="ta-IN" sz="2000" dirty="0">
                <a:solidFill>
                  <a:schemeClr val="tx2"/>
                </a:solidFill>
              </a:rPr>
              <a:t>மூக்கின் மூலம் தும்மும்போது கைகளில் </a:t>
            </a:r>
            <a:r>
              <a:rPr lang="ta-IN" sz="2000" dirty="0"/>
              <a:t>அல்லது </a:t>
            </a:r>
            <a:r>
              <a:rPr lang="ta-IN" sz="2000" dirty="0">
                <a:solidFill>
                  <a:schemeClr val="tx2"/>
                </a:solidFill>
              </a:rPr>
              <a:t>பாவாடையில் செய்து கொள்ளவும்.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Clean and disinfect contaminated surfaces/ items </a:t>
            </a:r>
            <a:r>
              <a:rPr lang="ta-IN" sz="2000" dirty="0">
                <a:solidFill>
                  <a:schemeClr val="tx2"/>
                </a:solidFill>
              </a:rPr>
              <a:t>தழும்பிடப்பட்ட மேற்பரப்புகளை / பொருட்களை சுத்தம் செய்து கிருமிநாசினி செய்யவும்.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Stay away from others if you are experiencing infectious symptoms </a:t>
            </a:r>
            <a:r>
              <a:rPr lang="ta-IN" sz="2000" dirty="0">
                <a:solidFill>
                  <a:schemeClr val="tx2"/>
                </a:solidFill>
              </a:rPr>
              <a:t>தொற்று அறிகுறிகள் உள்ளால் பிறரைத் தவிர்க்கவும்.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</a:rPr>
              <a:t>Ensure areas are well ventilated </a:t>
            </a:r>
            <a:r>
              <a:rPr lang="ta-IN" sz="2000" dirty="0">
                <a:solidFill>
                  <a:schemeClr val="tx2"/>
                </a:solidFill>
              </a:rPr>
              <a:t>பகுதிகள் நல்ல முறையில் காற்றோட்டம் பெறும்படி பார்க்கவும்.</a:t>
            </a:r>
            <a:endParaRPr lang="en-C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957895" y="1148462"/>
            <a:ext cx="6002412" cy="5026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>
                <a:solidFill>
                  <a:srgbClr val="00B050"/>
                </a:solidFill>
              </a:rPr>
              <a:t>நியூமோகாக்கல்</a:t>
            </a:r>
            <a:r>
              <a:rPr lang="en-US" altLang="ko-KR" b="1" dirty="0">
                <a:solidFill>
                  <a:srgbClr val="00B050"/>
                </a:solidFill>
              </a:rPr>
              <a:t> </a:t>
            </a:r>
            <a:r>
              <a:rPr lang="en-US" altLang="ko-KR" b="1" dirty="0" err="1">
                <a:solidFill>
                  <a:srgbClr val="00B050"/>
                </a:solidFill>
              </a:rPr>
              <a:t>நோய்</a:t>
            </a:r>
            <a:r>
              <a:rPr lang="en-US" altLang="ko-KR" b="1" dirty="0">
                <a:solidFill>
                  <a:srgbClr val="00B050"/>
                </a:solidFill>
              </a:rPr>
              <a:t>:</a:t>
            </a:r>
            <a:endParaRPr lang="ko-KR" altLang="en-US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err="1"/>
              <a:t>நியூமோகாக்கல்</a:t>
            </a:r>
            <a:r>
              <a:rPr lang="en-US" altLang="ko-KR" dirty="0"/>
              <a:t> </a:t>
            </a:r>
            <a:r>
              <a:rPr lang="en-US" altLang="ko-KR" dirty="0" err="1"/>
              <a:t>நோய்</a:t>
            </a:r>
            <a:r>
              <a:rPr lang="en-US" altLang="ko-KR" dirty="0"/>
              <a:t> </a:t>
            </a:r>
            <a:r>
              <a:rPr lang="en-US" altLang="ko-KR" dirty="0" err="1"/>
              <a:t>நியூமோகாக்கஸ்</a:t>
            </a:r>
            <a:r>
              <a:rPr lang="en-US" altLang="ko-KR" dirty="0"/>
              <a:t> </a:t>
            </a:r>
            <a:r>
              <a:rPr lang="en-US" altLang="ko-KR" dirty="0" err="1"/>
              <a:t>பாக்டீரியாவால்</a:t>
            </a:r>
            <a:r>
              <a:rPr lang="en-US" altLang="ko-KR" dirty="0"/>
              <a:t> </a:t>
            </a:r>
            <a:r>
              <a:rPr lang="en-US" altLang="ko-KR" dirty="0" err="1"/>
              <a:t>ஏற்படுகிறது</a:t>
            </a:r>
            <a:r>
              <a:rPr lang="en-US" altLang="ko-K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err="1"/>
              <a:t>இது</a:t>
            </a:r>
            <a:r>
              <a:rPr lang="en-US" altLang="ko-KR" dirty="0"/>
              <a:t> </a:t>
            </a:r>
            <a:r>
              <a:rPr lang="en-US" altLang="ko-KR" dirty="0" err="1"/>
              <a:t>உடலின்</a:t>
            </a:r>
            <a:r>
              <a:rPr lang="en-US" altLang="ko-KR" dirty="0"/>
              <a:t> </a:t>
            </a:r>
            <a:r>
              <a:rPr lang="en-US" altLang="ko-KR" dirty="0" err="1"/>
              <a:t>பல</a:t>
            </a:r>
            <a:r>
              <a:rPr lang="en-US" altLang="ko-KR" dirty="0"/>
              <a:t> </a:t>
            </a:r>
            <a:r>
              <a:rPr lang="en-US" altLang="ko-KR" dirty="0" err="1"/>
              <a:t>பகுதிகளில்</a:t>
            </a:r>
            <a:r>
              <a:rPr lang="en-US" altLang="ko-KR" dirty="0"/>
              <a:t> </a:t>
            </a:r>
            <a:r>
              <a:rPr lang="en-US" altLang="ko-KR" dirty="0" err="1"/>
              <a:t>தொற்றுகளை</a:t>
            </a:r>
            <a:r>
              <a:rPr lang="en-US" altLang="ko-KR" dirty="0"/>
              <a:t> </a:t>
            </a:r>
            <a:r>
              <a:rPr lang="en-US" altLang="ko-KR" dirty="0" err="1"/>
              <a:t>ஏற்படுத்தக்கூடும்</a:t>
            </a:r>
            <a:r>
              <a:rPr lang="en-US" altLang="ko-KR" dirty="0"/>
              <a:t>, </a:t>
            </a:r>
            <a:r>
              <a:rPr lang="en-US" altLang="ko-KR" dirty="0" err="1"/>
              <a:t>அவை</a:t>
            </a:r>
            <a:r>
              <a:rPr lang="en-US" altLang="ko-KR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2"/>
                </a:solidFill>
              </a:rPr>
              <a:t>மூச்சுக்குழாய்கள்</a:t>
            </a:r>
            <a:r>
              <a:rPr lang="en-US" altLang="ko-KR" dirty="0">
                <a:solidFill>
                  <a:schemeClr val="tx2"/>
                </a:solidFill>
              </a:rPr>
              <a:t> (</a:t>
            </a:r>
            <a:r>
              <a:rPr lang="en-US" altLang="ko-KR" dirty="0" err="1">
                <a:solidFill>
                  <a:schemeClr val="tx2"/>
                </a:solidFill>
              </a:rPr>
              <a:t>ப்னியூமோனியா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2"/>
                </a:solidFill>
              </a:rPr>
              <a:t>காதுகள்</a:t>
            </a:r>
            <a:r>
              <a:rPr lang="en-US" altLang="ko-KR" dirty="0">
                <a:solidFill>
                  <a:schemeClr val="tx2"/>
                </a:solidFill>
              </a:rPr>
              <a:t> (</a:t>
            </a:r>
            <a:r>
              <a:rPr lang="en-US" altLang="ko-KR" dirty="0" err="1">
                <a:solidFill>
                  <a:schemeClr val="tx2"/>
                </a:solidFill>
              </a:rPr>
              <a:t>ஓட்டிட்டிஸ்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2"/>
                </a:solidFill>
              </a:rPr>
              <a:t>மூக்கு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err="1">
                <a:solidFill>
                  <a:schemeClr val="tx2"/>
                </a:solidFill>
              </a:rPr>
              <a:t>வழிகளும்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err="1">
                <a:solidFill>
                  <a:schemeClr val="tx2"/>
                </a:solidFill>
              </a:rPr>
              <a:t>சைனஸ்</a:t>
            </a:r>
            <a:r>
              <a:rPr lang="en-US" altLang="ko-KR" dirty="0">
                <a:solidFill>
                  <a:schemeClr val="tx2"/>
                </a:solidFill>
              </a:rPr>
              <a:t> (</a:t>
            </a:r>
            <a:r>
              <a:rPr lang="en-US" altLang="ko-KR" dirty="0" err="1">
                <a:solidFill>
                  <a:schemeClr val="tx2"/>
                </a:solidFill>
              </a:rPr>
              <a:t>சைனசிடிஸ்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2"/>
                </a:solidFill>
              </a:rPr>
              <a:t>ரத்தம்</a:t>
            </a:r>
            <a:r>
              <a:rPr lang="en-US" altLang="ko-KR" dirty="0">
                <a:solidFill>
                  <a:schemeClr val="tx2"/>
                </a:solidFill>
              </a:rPr>
              <a:t> (</a:t>
            </a:r>
            <a:r>
              <a:rPr lang="en-US" altLang="ko-KR" dirty="0" err="1">
                <a:solidFill>
                  <a:schemeClr val="tx2"/>
                </a:solidFill>
              </a:rPr>
              <a:t>பாக்டீரீமியா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 err="1">
                <a:solidFill>
                  <a:schemeClr val="tx2"/>
                </a:solidFill>
              </a:rPr>
              <a:t>மூளை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err="1">
                <a:solidFill>
                  <a:schemeClr val="tx2"/>
                </a:solidFill>
              </a:rPr>
              <a:t>மற்றும்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err="1">
                <a:solidFill>
                  <a:schemeClr val="tx2"/>
                </a:solidFill>
              </a:rPr>
              <a:t>நரம்பு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err="1">
                <a:solidFill>
                  <a:schemeClr val="tx2"/>
                </a:solidFill>
              </a:rPr>
              <a:t>மண்டலத்தின்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 err="1">
                <a:solidFill>
                  <a:schemeClr val="tx2"/>
                </a:solidFill>
              </a:rPr>
              <a:t>உதிரி</a:t>
            </a:r>
            <a:r>
              <a:rPr lang="en-US" altLang="ko-KR" dirty="0">
                <a:solidFill>
                  <a:schemeClr val="tx2"/>
                </a:solidFill>
              </a:rPr>
              <a:t> (</a:t>
            </a:r>
            <a:r>
              <a:rPr lang="en-US" altLang="ko-KR" dirty="0" err="1">
                <a:solidFill>
                  <a:schemeClr val="tx2"/>
                </a:solidFill>
              </a:rPr>
              <a:t>மெனிஜிடிஸ்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dirty="0" err="1"/>
              <a:t>சிகிச்சை</a:t>
            </a:r>
            <a:r>
              <a:rPr lang="en-US" altLang="ko-KR" dirty="0"/>
              <a:t> </a:t>
            </a:r>
            <a:r>
              <a:rPr lang="en-US" altLang="ko-KR" dirty="0" err="1"/>
              <a:t>பொதுவாக</a:t>
            </a:r>
            <a:r>
              <a:rPr lang="en-US" altLang="ko-KR" dirty="0"/>
              <a:t> </a:t>
            </a:r>
            <a:r>
              <a:rPr lang="en-US" altLang="ko-KR" dirty="0" err="1"/>
              <a:t>ஆண்டிபயாட்டிக்ஸ்</a:t>
            </a:r>
            <a:r>
              <a:rPr lang="en-US" altLang="ko-KR" dirty="0"/>
              <a:t> (</a:t>
            </a:r>
            <a:r>
              <a:rPr lang="ko-KR" altLang="en-US" dirty="0"/>
              <a:t>항균</a:t>
            </a:r>
            <a:r>
              <a:rPr lang="en-US" altLang="ko-KR" dirty="0" err="1"/>
              <a:t>த்</a:t>
            </a:r>
            <a:r>
              <a:rPr lang="en-US" altLang="ko-KR" dirty="0"/>
              <a:t> </a:t>
            </a:r>
            <a:r>
              <a:rPr lang="en-US" altLang="ko-KR" dirty="0" err="1"/>
              <a:t>மருந்துகள்</a:t>
            </a:r>
            <a:r>
              <a:rPr lang="en-US" altLang="ko-KR" dirty="0"/>
              <a:t>) </a:t>
            </a:r>
            <a:r>
              <a:rPr lang="en-US" altLang="ko-KR" dirty="0" err="1"/>
              <a:t>மூலம்</a:t>
            </a:r>
            <a:r>
              <a:rPr lang="en-US" altLang="ko-KR" dirty="0"/>
              <a:t> </a:t>
            </a:r>
            <a:r>
              <a:rPr lang="en-US" altLang="ko-KR" dirty="0" err="1"/>
              <a:t>செய்யப்படுகிறது</a:t>
            </a:r>
            <a:r>
              <a:rPr lang="en-US" altLang="ko-KR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FCF86-9DD7-43D9-A39C-6EC7569AFC5C}"/>
              </a:ext>
            </a:extLst>
          </p:cNvPr>
          <p:cNvSpPr/>
          <p:nvPr/>
        </p:nvSpPr>
        <p:spPr>
          <a:xfrm>
            <a:off x="782973" y="1372833"/>
            <a:ext cx="417492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JOSEFIN SANS LIGHT ROMAN"/>
              </a:rPr>
              <a:t>Pneumococcal Disease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Pneumococcal disease is caused by the pneumococcus bacteria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It can cause infections in many parts of the body including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Lungs (pneumonia)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Ears (otitis)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Sinuses (sinusitis)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Blood (bacteremia)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Lining of brain and spinal cord (meningitis)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Treatment usually involves antibiotics 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816DF4-9EEC-42C1-BF8D-54BF422EF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FCF86-9DD7-43D9-A39C-6EC7569AFC5C}"/>
              </a:ext>
            </a:extLst>
          </p:cNvPr>
          <p:cNvSpPr/>
          <p:nvPr/>
        </p:nvSpPr>
        <p:spPr>
          <a:xfrm>
            <a:off x="5394213" y="1148462"/>
            <a:ext cx="58071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000" b="1" dirty="0">
                <a:solidFill>
                  <a:srgbClr val="00B050"/>
                </a:solidFill>
              </a:rPr>
              <a:t>சுவாச சின்சிடியல் வைரஸ் (</a:t>
            </a:r>
            <a:r>
              <a:rPr lang="en-US" sz="2000" b="1" dirty="0">
                <a:solidFill>
                  <a:srgbClr val="00B050"/>
                </a:solidFill>
              </a:rPr>
              <a:t>RSV):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RSV </a:t>
            </a:r>
            <a:r>
              <a:rPr lang="ta-IN" dirty="0">
                <a:solidFill>
                  <a:schemeClr val="tx2"/>
                </a:solidFill>
              </a:rPr>
              <a:t>என்பது கீழ் சுவாச நோய்களுக்கான முக்கிய காரணமாகும், சிறுவர்கள், </a:t>
            </a:r>
            <a:r>
              <a:rPr lang="en-US" dirty="0">
                <a:solidFill>
                  <a:schemeClr val="tx2"/>
                </a:solidFill>
              </a:rPr>
              <a:t>infants </a:t>
            </a:r>
            <a:r>
              <a:rPr lang="ta-IN" dirty="0">
                <a:solidFill>
                  <a:schemeClr val="tx2"/>
                </a:solidFill>
              </a:rPr>
              <a:t>மற்றும் முதியவர்கள் அதிகம் பாதிக்கப்படுகின்றனர்.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RSV </a:t>
            </a:r>
            <a:r>
              <a:rPr lang="ta-IN" dirty="0">
                <a:solidFill>
                  <a:schemeClr val="tx2"/>
                </a:solidFill>
              </a:rPr>
              <a:t>அறிகுறிகள் சடலை அல்லது காய்ச்சலுக்குப் போன்றவை.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a-IN" dirty="0">
                <a:solidFill>
                  <a:schemeClr val="tx2"/>
                </a:solidFill>
              </a:rPr>
              <a:t>60 வயதுக்கும் மேற்பட்டவர்கள், குறிப்பாக இவற்றை கொண்டவர்கள் அதிக ஆபத்துக்கு உள்ளாக்கப்படுகிறார்கள்: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a-IN" dirty="0">
                <a:solidFill>
                  <a:schemeClr val="tx2"/>
                </a:solidFill>
              </a:rPr>
              <a:t>நிலையான இதய நோய்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a-IN" dirty="0">
                <a:solidFill>
                  <a:schemeClr val="tx2"/>
                </a:solidFill>
              </a:rPr>
              <a:t>நிலையான மூச்சுக்குழாய் நோய்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a-IN" dirty="0">
                <a:solidFill>
                  <a:schemeClr val="tx2"/>
                </a:solidFill>
              </a:rPr>
              <a:t>பலவீனமான நோய் எதிர்ப்பு சக்திகள்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a-IN" dirty="0">
                <a:solidFill>
                  <a:schemeClr val="tx2"/>
                </a:solidFill>
              </a:rPr>
              <a:t>முதியவர்களுக்கான இல்லங்களில் வாழும் பெரும்பாலானவர்கள்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a-IN" dirty="0">
                <a:solidFill>
                  <a:schemeClr val="tx2"/>
                </a:solidFill>
              </a:rPr>
              <a:t>காய்ச்சலை கட்டுப்படுத்த மருத்துவமோடு சிகிச்சை செய்யப்படுகிறது.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BB412-E434-4467-AC2F-407085AEC770}"/>
              </a:ext>
            </a:extLst>
          </p:cNvPr>
          <p:cNvSpPr/>
          <p:nvPr/>
        </p:nvSpPr>
        <p:spPr>
          <a:xfrm>
            <a:off x="444708" y="1105287"/>
            <a:ext cx="494950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JOSEFIN SANS LIGHT ROMAN"/>
              </a:rPr>
              <a:t>Respiratory Syncytial Virus RSV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RSV is a common respiratory virus that is a major cause of lower respiratory illness affecting the lungs and airways, particularly among infants, young children and older adults.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Symptoms of RSV are similar to those of the cold or flu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Adults who are 60 years or older are at highest risk, especially adults with: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chronic heart disease (i.e., congestive heart failure)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chronic lung disease (i.e., asthma, COPD)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weakened immune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living in nursing homes or long-term care facilities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Treatment typically involves medication to manage fever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816DF4-9EEC-42C1-BF8D-54BF422EF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FCF86-9DD7-43D9-A39C-6EC7569AFC5C}"/>
              </a:ext>
            </a:extLst>
          </p:cNvPr>
          <p:cNvSpPr/>
          <p:nvPr/>
        </p:nvSpPr>
        <p:spPr>
          <a:xfrm>
            <a:off x="782973" y="1372833"/>
            <a:ext cx="41749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  <a:latin typeface="JOSEFIN SANS LIGHT ROMAN"/>
              </a:rPr>
              <a:t>Influenza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Influenza, or the “flu”, is a respiratory infection caused by the influenza virus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There are two common types of influenza virus: Flu A and Flu B, each having many different subtypes, called strains.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People who catch influenza A usually develop more severe symptoms but people with influenza B can get very sick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year, the influenza virus changes. Scientists update the vaccine every year based on the 3 most common current strains of the influenza virus that are circulating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FA1422-B904-4593-A647-9E09EE078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8A018-F17D-4755-9B94-748FFDDCBAA8}"/>
              </a:ext>
            </a:extLst>
          </p:cNvPr>
          <p:cNvSpPr txBox="1"/>
          <p:nvPr/>
        </p:nvSpPr>
        <p:spPr>
          <a:xfrm>
            <a:off x="5702507" y="1530626"/>
            <a:ext cx="55960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b="1" dirty="0">
                <a:solidFill>
                  <a:srgbClr val="00B050"/>
                </a:solidFill>
              </a:rPr>
              <a:t>இன்ஃப்ளூயென்சா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a-IN" b="1" dirty="0"/>
              <a:t>இன்ஃப்ளூயென்சா</a:t>
            </a:r>
            <a:r>
              <a:rPr lang="ta-IN" dirty="0"/>
              <a:t>: இன்ஃப்ளூயென்சா, அல்லது புளூ, ஒரு சுவாச வழி தொற்று.</a:t>
            </a:r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ta-IN" b="1" dirty="0"/>
              <a:t>இன்ஃப்ளூயென்சா வைரஸ் வகைகள்</a:t>
            </a:r>
            <a:r>
              <a:rPr lang="ta-IN" dirty="0"/>
              <a:t>: புளூ </a:t>
            </a:r>
            <a:r>
              <a:rPr lang="en-US" dirty="0"/>
              <a:t>A </a:t>
            </a:r>
            <a:r>
              <a:rPr lang="ta-IN" dirty="0"/>
              <a:t>மற்றும் </a:t>
            </a:r>
            <a:r>
              <a:rPr lang="en-US" dirty="0"/>
              <a:t>B </a:t>
            </a:r>
            <a:r>
              <a:rPr lang="ta-IN" dirty="0"/>
              <a:t>என்பது இரண்டு பொதுவான வகைகள்.</a:t>
            </a:r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ta-IN" b="1" dirty="0"/>
              <a:t>இன்ஃப்ளூயென்சா அறிகுறிகள்</a:t>
            </a:r>
            <a:r>
              <a:rPr lang="ta-IN" dirty="0"/>
              <a:t>: புளூ </a:t>
            </a:r>
            <a:r>
              <a:rPr lang="en-US" dirty="0"/>
              <a:t>A </a:t>
            </a:r>
            <a:r>
              <a:rPr lang="ta-IN" dirty="0"/>
              <a:t>வாதிகள் கடுமையான அறிகுறிகளை அனுபவிக்கும், </a:t>
            </a:r>
            <a:r>
              <a:rPr lang="en-US" dirty="0"/>
              <a:t>B </a:t>
            </a:r>
            <a:r>
              <a:rPr lang="ta-IN" dirty="0"/>
              <a:t>வாதிகளும் மோசமாக உணரலாம்.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a-IN" b="1" dirty="0"/>
              <a:t>தடுப்பு மருந்து</a:t>
            </a:r>
            <a:r>
              <a:rPr lang="ta-IN" dirty="0"/>
              <a:t>: ஒவ்வொரு ஆண்டும், வைரஸ் பரிமாற்றத்திற்கு ஏற்ப தடுப்பு மருந்து புதுப்பிக்கப்படுகிறது.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6593090" cy="7778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Infection Prevention and Control Managers</a:t>
            </a:r>
          </a:p>
          <a:p>
            <a:pPr lvl="2"/>
            <a:r>
              <a:rPr lang="ta-IN" dirty="0">
                <a:solidFill>
                  <a:schemeClr val="tx2"/>
                </a:solidFill>
              </a:rPr>
              <a:t>தொற்றின் தடுப்பு மற்றும் கட்டுப்பாடு மேலாளர்களின் அறிமுகம்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of IPAC practices</a:t>
            </a:r>
          </a:p>
          <a:p>
            <a:pPr lvl="2"/>
            <a:r>
              <a:rPr lang="ta-IN" dirty="0">
                <a:solidFill>
                  <a:schemeClr val="tx2"/>
                </a:solidFill>
              </a:rPr>
              <a:t>தொற்றின் தடுப்பு நடைமுறைகள்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Outbreak prevention and management</a:t>
            </a:r>
          </a:p>
          <a:p>
            <a:pPr lvl="2"/>
            <a:r>
              <a:rPr lang="ta-IN" dirty="0">
                <a:solidFill>
                  <a:schemeClr val="tx2"/>
                </a:solidFill>
              </a:rPr>
              <a:t>பரவல் தடுப்பு மற்றும் மேலாண்மை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Respiratory Illnesses</a:t>
            </a:r>
          </a:p>
          <a:p>
            <a:pPr lvl="2"/>
            <a:r>
              <a:rPr lang="ta-IN" dirty="0">
                <a:solidFill>
                  <a:schemeClr val="tx2"/>
                </a:solidFill>
              </a:rPr>
              <a:t>மூச்சுத்திணறல் நோய்கள்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Vaccination</a:t>
            </a:r>
          </a:p>
          <a:p>
            <a:pPr lvl="2"/>
            <a:r>
              <a:rPr lang="ta-IN" dirty="0">
                <a:solidFill>
                  <a:schemeClr val="tx2"/>
                </a:solidFill>
              </a:rPr>
              <a:t>பருவவாரியான தடுப்பூசிகள்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BB412-E434-4467-AC2F-407085AEC770}"/>
              </a:ext>
            </a:extLst>
          </p:cNvPr>
          <p:cNvSpPr/>
          <p:nvPr/>
        </p:nvSpPr>
        <p:spPr>
          <a:xfrm>
            <a:off x="679174" y="1464372"/>
            <a:ext cx="494950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JOSEFIN SANS LIGHT ROMAN"/>
              </a:rPr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 is a disease caused by the SARS-CoV-2 virus.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Viruses are constantly changing, including the virus that causes COVID-19. These changes occur over time and can lead to the emergence of variants that may have new characteristics, including different ways of spreading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people with COVID-19 have mild symptoms, but some people become severely ill</a:t>
            </a:r>
          </a:p>
          <a:p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FA1422-B904-4593-A647-9E09EE078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6F279-B20C-4C47-B3C2-BFF6E8BD7D9F}"/>
              </a:ext>
            </a:extLst>
          </p:cNvPr>
          <p:cNvSpPr txBox="1"/>
          <p:nvPr/>
        </p:nvSpPr>
        <p:spPr>
          <a:xfrm>
            <a:off x="6096000" y="1580322"/>
            <a:ext cx="54168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COVID-19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COVID-19</a:t>
            </a:r>
            <a:r>
              <a:rPr lang="en-US" dirty="0"/>
              <a:t>: COVID-19 </a:t>
            </a:r>
            <a:r>
              <a:rPr lang="ta-IN" dirty="0"/>
              <a:t>என்பது </a:t>
            </a:r>
            <a:r>
              <a:rPr lang="en-US" dirty="0"/>
              <a:t>SARS-CoV-2 </a:t>
            </a:r>
            <a:r>
              <a:rPr lang="ta-IN" dirty="0"/>
              <a:t>வைரசால் ஏற்படும் ஒரு நோய்.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a-IN" b="1" dirty="0"/>
              <a:t>வைரஸ் மாற்றம்</a:t>
            </a:r>
            <a:r>
              <a:rPr lang="ta-IN" dirty="0"/>
              <a:t>: வைரசுகள் தொடர்ந்து மாறுகின்றன, அதில் </a:t>
            </a:r>
            <a:r>
              <a:rPr lang="en-US" dirty="0"/>
              <a:t>COVID-19 </a:t>
            </a:r>
            <a:r>
              <a:rPr lang="ta-IN" dirty="0"/>
              <a:t>வைரஸ் மற்றும் அதன் புதிய வகைகள்.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COVID-19 </a:t>
            </a:r>
            <a:r>
              <a:rPr lang="ta-IN" b="1" dirty="0"/>
              <a:t>அறிகுறிகள்</a:t>
            </a:r>
            <a:r>
              <a:rPr lang="ta-IN" dirty="0"/>
              <a:t>: பெரும்பாலானவர்கள் மெல்லிய அறிகுறிகள் அனுபவிக்கும், ஆனால் சிலர் கடுமையாக பாதிக்கப்படுகின்றனர்.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44B41F-E060-484A-8EDC-7D2300771F52}"/>
              </a:ext>
            </a:extLst>
          </p:cNvPr>
          <p:cNvSpPr/>
          <p:nvPr/>
        </p:nvSpPr>
        <p:spPr>
          <a:xfrm>
            <a:off x="741028" y="1435938"/>
            <a:ext cx="87049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JOSEFIN SANS LIGHT ROMAN"/>
              </a:rPr>
              <a:t>Get vaccinated </a:t>
            </a:r>
            <a:r>
              <a:rPr lang="ta-IN" sz="3200" dirty="0">
                <a:solidFill>
                  <a:schemeClr val="tx2"/>
                </a:solidFill>
              </a:rPr>
              <a:t>பதிவு செய்யவும்</a:t>
            </a:r>
            <a:endParaRPr lang="en-US" sz="3200" b="1" dirty="0">
              <a:solidFill>
                <a:schemeClr val="tx2"/>
              </a:solidFill>
              <a:latin typeface="JOSEFIN SANS LIGHT ROMAN"/>
            </a:endParaRPr>
          </a:p>
          <a:p>
            <a:endParaRPr lang="en-US" sz="2400" b="1" dirty="0">
              <a:solidFill>
                <a:srgbClr val="00B050"/>
              </a:solidFill>
              <a:latin typeface="JOSEFIN SANS LIGHT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Being vaccinated against COVID-19 and influenza helps to protect you from severe disease, including hospitalization and death COVID-19 </a:t>
            </a:r>
            <a:r>
              <a:rPr lang="ta-IN" dirty="0">
                <a:solidFill>
                  <a:schemeClr val="tx2"/>
                </a:solidFill>
              </a:rPr>
              <a:t>மற்றும் பனிச்சூட்டி தடுப்பூசிகள் கடுமையான நோய், மருத்துவமனையில் அனுமதி மற்றும் இறப்பைத் தவிர்க்க உதவுகிறது.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Remember to get all vaccines that are recommended based on age and health status which may include vaccines for influenza, COVID-19, pneumococcal infection, and respiratory syncytial virus (RSV). </a:t>
            </a:r>
            <a:r>
              <a:rPr lang="ta-IN" dirty="0">
                <a:solidFill>
                  <a:schemeClr val="tx2"/>
                </a:solidFill>
              </a:rPr>
              <a:t>வயது மற்றும் சுகாதார நிலையைப் பொறுத்து பரிந்துரைக்கப்படும் அனைத்து தடுப்பூசிகளை எடுத்துக்கொள்ளவும், இதனுள் பனிச்சூட்டி, </a:t>
            </a:r>
            <a:r>
              <a:rPr lang="en-US" dirty="0">
                <a:solidFill>
                  <a:schemeClr val="tx2"/>
                </a:solidFill>
              </a:rPr>
              <a:t>COVID-19, </a:t>
            </a:r>
            <a:r>
              <a:rPr lang="ta-IN" dirty="0">
                <a:solidFill>
                  <a:schemeClr val="tx2"/>
                </a:solidFill>
              </a:rPr>
              <a:t>நியூமோகோகல் தொற்று மற்றும் </a:t>
            </a:r>
            <a:r>
              <a:rPr lang="en-US" dirty="0">
                <a:solidFill>
                  <a:schemeClr val="tx2"/>
                </a:solidFill>
              </a:rPr>
              <a:t>RSV </a:t>
            </a:r>
            <a:r>
              <a:rPr lang="ta-IN" dirty="0">
                <a:solidFill>
                  <a:schemeClr val="tx2"/>
                </a:solidFill>
              </a:rPr>
              <a:t>உட்படலாம்.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85EC04-9941-4DB7-BCD2-07C7E4961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756692" cy="5607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Respiratory Illnesses </a:t>
            </a:r>
            <a:r>
              <a:rPr lang="ta-IN" sz="3300" b="1" dirty="0">
                <a:solidFill>
                  <a:srgbClr val="00B050"/>
                </a:solidFill>
              </a:rPr>
              <a:t>உதவிச் சுகாதார நோய்கள்</a:t>
            </a:r>
            <a:endParaRPr lang="en-US" sz="3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985292" cy="777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Vaccines Are Being Recommended For Flu Season?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A2D7-2802-4913-BB88-D8290259D540}"/>
              </a:ext>
            </a:extLst>
          </p:cNvPr>
          <p:cNvSpPr txBox="1"/>
          <p:nvPr/>
        </p:nvSpPr>
        <p:spPr>
          <a:xfrm>
            <a:off x="596348" y="1361661"/>
            <a:ext cx="10363959" cy="43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B39A12-C639-4E57-B1FF-8513EBD90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64072"/>
              </p:ext>
            </p:extLst>
          </p:nvPr>
        </p:nvGraphicFramePr>
        <p:xfrm>
          <a:off x="596348" y="1412037"/>
          <a:ext cx="10833652" cy="420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402">
                  <a:extLst>
                    <a:ext uri="{9D8B030D-6E8A-4147-A177-3AD203B41FA5}">
                      <a16:colId xmlns:a16="http://schemas.microsoft.com/office/drawing/2014/main" val="2429213431"/>
                    </a:ext>
                  </a:extLst>
                </a:gridCol>
                <a:gridCol w="1571579">
                  <a:extLst>
                    <a:ext uri="{9D8B030D-6E8A-4147-A177-3AD203B41FA5}">
                      <a16:colId xmlns:a16="http://schemas.microsoft.com/office/drawing/2014/main" val="908417541"/>
                    </a:ext>
                  </a:extLst>
                </a:gridCol>
                <a:gridCol w="1244688">
                  <a:extLst>
                    <a:ext uri="{9D8B030D-6E8A-4147-A177-3AD203B41FA5}">
                      <a16:colId xmlns:a16="http://schemas.microsoft.com/office/drawing/2014/main" val="3039587426"/>
                    </a:ext>
                  </a:extLst>
                </a:gridCol>
                <a:gridCol w="1915713">
                  <a:extLst>
                    <a:ext uri="{9D8B030D-6E8A-4147-A177-3AD203B41FA5}">
                      <a16:colId xmlns:a16="http://schemas.microsoft.com/office/drawing/2014/main" val="3493046827"/>
                    </a:ext>
                  </a:extLst>
                </a:gridCol>
                <a:gridCol w="1225053">
                  <a:extLst>
                    <a:ext uri="{9D8B030D-6E8A-4147-A177-3AD203B41FA5}">
                      <a16:colId xmlns:a16="http://schemas.microsoft.com/office/drawing/2014/main" val="2718752783"/>
                    </a:ext>
                  </a:extLst>
                </a:gridCol>
                <a:gridCol w="3230217">
                  <a:extLst>
                    <a:ext uri="{9D8B030D-6E8A-4147-A177-3AD203B41FA5}">
                      <a16:colId xmlns:a16="http://schemas.microsoft.com/office/drawing/2014/main" val="1555986597"/>
                    </a:ext>
                  </a:extLst>
                </a:gridCol>
              </a:tblGrid>
              <a:tr h="677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From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Side Effects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707551"/>
                  </a:ext>
                </a:extLst>
              </a:tr>
              <a:tr h="247249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(Pfizer)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BioNtech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Comiranty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(Moderna)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Spikevax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 vaccine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COVID </a:t>
                      </a:r>
                      <a:r>
                        <a:rPr lang="ta-IN" dirty="0"/>
                        <a:t>தடுப்பூசி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virus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6 months from last dose or COVID infection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dirty="0"/>
                        <a:t>கடைசிப் போக்குவரத்து அல்லது </a:t>
                      </a:r>
                      <a:r>
                        <a:rPr lang="en-US" sz="1400" dirty="0"/>
                        <a:t>COVID </a:t>
                      </a:r>
                      <a:r>
                        <a:rPr lang="ta-IN" sz="1400" dirty="0"/>
                        <a:t>தொற்றுக்கு பிறகு ஒவ்வொரு 6 மாதத்திலும்.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Publicly-funded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injection site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Soreness, redness, swelling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symptoms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Chills, fatigue, joint pain, headache, mild fever, muscle aches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a-IN" sz="1400" b="1" dirty="0"/>
                        <a:t>எடுத்திடும் இடத்தில்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வலி, சிவப்பு, வீக்கம்</a:t>
                      </a:r>
                    </a:p>
                    <a:p>
                      <a:r>
                        <a:rPr lang="ta-IN" sz="1400" b="1" dirty="0"/>
                        <a:t>பொதுவான அறிகுறிகள்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குளிர்ச்சியாக்கல், சோர்வு, சுயாரவலி, தலைவலி, மென்மையான காய்ச்சல், மானுடி வலி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28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B0625A8-442D-4410-BD51-846E1B4A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83" y="4287233"/>
            <a:ext cx="2773017" cy="17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985292" cy="777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Vaccines Are Being Recommended For Flu Season?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A2D7-2802-4913-BB88-D8290259D540}"/>
              </a:ext>
            </a:extLst>
          </p:cNvPr>
          <p:cNvSpPr txBox="1"/>
          <p:nvPr/>
        </p:nvSpPr>
        <p:spPr>
          <a:xfrm>
            <a:off x="596348" y="1361661"/>
            <a:ext cx="10363959" cy="43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B39A12-C639-4E57-B1FF-8513EBD90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6701"/>
              </p:ext>
            </p:extLst>
          </p:nvPr>
        </p:nvGraphicFramePr>
        <p:xfrm>
          <a:off x="596348" y="1275132"/>
          <a:ext cx="10985291" cy="3981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998">
                  <a:extLst>
                    <a:ext uri="{9D8B030D-6E8A-4147-A177-3AD203B41FA5}">
                      <a16:colId xmlns:a16="http://schemas.microsoft.com/office/drawing/2014/main" val="2429213431"/>
                    </a:ext>
                  </a:extLst>
                </a:gridCol>
                <a:gridCol w="1767026">
                  <a:extLst>
                    <a:ext uri="{9D8B030D-6E8A-4147-A177-3AD203B41FA5}">
                      <a16:colId xmlns:a16="http://schemas.microsoft.com/office/drawing/2014/main" val="908417541"/>
                    </a:ext>
                  </a:extLst>
                </a:gridCol>
                <a:gridCol w="1452978">
                  <a:extLst>
                    <a:ext uri="{9D8B030D-6E8A-4147-A177-3AD203B41FA5}">
                      <a16:colId xmlns:a16="http://schemas.microsoft.com/office/drawing/2014/main" val="3039587426"/>
                    </a:ext>
                  </a:extLst>
                </a:gridCol>
                <a:gridCol w="1167963">
                  <a:extLst>
                    <a:ext uri="{9D8B030D-6E8A-4147-A177-3AD203B41FA5}">
                      <a16:colId xmlns:a16="http://schemas.microsoft.com/office/drawing/2014/main" val="3493046827"/>
                    </a:ext>
                  </a:extLst>
                </a:gridCol>
                <a:gridCol w="1461052">
                  <a:extLst>
                    <a:ext uri="{9D8B030D-6E8A-4147-A177-3AD203B41FA5}">
                      <a16:colId xmlns:a16="http://schemas.microsoft.com/office/drawing/2014/main" val="2718752783"/>
                    </a:ext>
                  </a:extLst>
                </a:gridCol>
                <a:gridCol w="3640274">
                  <a:extLst>
                    <a:ext uri="{9D8B030D-6E8A-4147-A177-3AD203B41FA5}">
                      <a16:colId xmlns:a16="http://schemas.microsoft.com/office/drawing/2014/main" val="1555986597"/>
                    </a:ext>
                  </a:extLst>
                </a:gridCol>
              </a:tblGrid>
              <a:tr h="906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From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Side Effects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707551"/>
                  </a:ext>
                </a:extLst>
              </a:tr>
              <a:tr h="295645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Fluzone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FluLaval Tetra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Influenza vaccine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dirty="0"/>
                        <a:t>பனிச்சூட்டி தடுப்பூசி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Influenza Virus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Publicly-funded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injection site: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Soreness, redness, swelling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 symptoms: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Headache, fever, muscle aches, joint pain, fatigue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ta-IN" sz="1400" b="1" dirty="0"/>
                        <a:t>எடுத்திடும் இடத்தில்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வலி, சிவப்பு, வீக்கம்</a:t>
                      </a:r>
                    </a:p>
                    <a:p>
                      <a:r>
                        <a:rPr lang="ta-IN" sz="1400" b="1" dirty="0"/>
                        <a:t>பொதுவான அறிகுறிகள்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குளிர்ச்சியாக்கல், சோர்வு, சுயாரவலி, தலைவலி, மென்மையான காய்ச்சல், மானுடி வலி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2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686EE30-327D-4F35-891F-691E36C1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78" y="4232806"/>
            <a:ext cx="3534285" cy="19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985292" cy="777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Vaccines Are Being Recommended For Flu Season?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A2D7-2802-4913-BB88-D8290259D540}"/>
              </a:ext>
            </a:extLst>
          </p:cNvPr>
          <p:cNvSpPr txBox="1"/>
          <p:nvPr/>
        </p:nvSpPr>
        <p:spPr>
          <a:xfrm>
            <a:off x="596348" y="1361661"/>
            <a:ext cx="10363959" cy="43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B39A12-C639-4E57-B1FF-8513EBD90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41"/>
              </p:ext>
            </p:extLst>
          </p:nvPr>
        </p:nvGraphicFramePr>
        <p:xfrm>
          <a:off x="596348" y="1251185"/>
          <a:ext cx="10833651" cy="536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21">
                  <a:extLst>
                    <a:ext uri="{9D8B030D-6E8A-4147-A177-3AD203B41FA5}">
                      <a16:colId xmlns:a16="http://schemas.microsoft.com/office/drawing/2014/main" val="2429213431"/>
                    </a:ext>
                  </a:extLst>
                </a:gridCol>
                <a:gridCol w="1592961">
                  <a:extLst>
                    <a:ext uri="{9D8B030D-6E8A-4147-A177-3AD203B41FA5}">
                      <a16:colId xmlns:a16="http://schemas.microsoft.com/office/drawing/2014/main" val="908417541"/>
                    </a:ext>
                  </a:extLst>
                </a:gridCol>
                <a:gridCol w="1432570">
                  <a:extLst>
                    <a:ext uri="{9D8B030D-6E8A-4147-A177-3AD203B41FA5}">
                      <a16:colId xmlns:a16="http://schemas.microsoft.com/office/drawing/2014/main" val="3039587426"/>
                    </a:ext>
                  </a:extLst>
                </a:gridCol>
                <a:gridCol w="1727829">
                  <a:extLst>
                    <a:ext uri="{9D8B030D-6E8A-4147-A177-3AD203B41FA5}">
                      <a16:colId xmlns:a16="http://schemas.microsoft.com/office/drawing/2014/main" val="3493046827"/>
                    </a:ext>
                  </a:extLst>
                </a:gridCol>
                <a:gridCol w="2063377">
                  <a:extLst>
                    <a:ext uri="{9D8B030D-6E8A-4147-A177-3AD203B41FA5}">
                      <a16:colId xmlns:a16="http://schemas.microsoft.com/office/drawing/2014/main" val="2718752783"/>
                    </a:ext>
                  </a:extLst>
                </a:gridCol>
                <a:gridCol w="2391893">
                  <a:extLst>
                    <a:ext uri="{9D8B030D-6E8A-4147-A177-3AD203B41FA5}">
                      <a16:colId xmlns:a16="http://schemas.microsoft.com/office/drawing/2014/main" val="1555986597"/>
                    </a:ext>
                  </a:extLst>
                </a:gridCol>
              </a:tblGrid>
              <a:tr h="766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From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Side Effects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707551"/>
                  </a:ext>
                </a:extLst>
              </a:tr>
              <a:tr h="261436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Arexvy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(GSK)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Abrysvo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(Pfizer)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RSV vaccine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RSV </a:t>
                      </a:r>
                      <a:r>
                        <a:rPr lang="ta-IN" dirty="0"/>
                        <a:t>தடுப்பூசி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Respiratory Syncytial Virus (RSV)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Currently, only a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dose </a:t>
                      </a:r>
                      <a:r>
                        <a:rPr lang="ta-IN" sz="1400" b="1" dirty="0">
                          <a:solidFill>
                            <a:srgbClr val="FF0000"/>
                          </a:solidFill>
                        </a:rPr>
                        <a:t>ஒரு மாதிரி டோஸ்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recommended by Health Canada and NACI. Ongoing studies will determine how long the protection lasts with a single dose of vaccine. (Ministry of Health, Aug 14, 2024)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 for residents ≥ age 60 and living in LTCH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800" dirty="0"/>
                        <a:t>60</a:t>
                      </a:r>
                      <a:r>
                        <a:rPr lang="ta-IN" sz="1400" dirty="0"/>
                        <a:t> வயது மற்றும் அதற்கு மேற்பட்ட, நீண்டகால பராமரிப்பு இல்லத்தில் வாழும் குடியிருப்பினருக்கு இலவசம்.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injection site: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Soreness, redness, swelling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 symptoms: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Headache, fever, muscle aches, joint pain, fatigue, nausea, diarrhea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ta-IN" sz="1400" b="1" dirty="0"/>
                        <a:t>எடுத்திடும் இடத்தில்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வலி, சிவப்பு, வீக்கம்</a:t>
                      </a:r>
                    </a:p>
                    <a:p>
                      <a:r>
                        <a:rPr lang="ta-IN" sz="1400" b="1" dirty="0"/>
                        <a:t>பொதுவான அறிகுறிகள்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குளிர்ச்சியாக்கல், சோர்வு, சுயாரவலி, தலைவலி, மென்மையான காய்ச்சல், மானுடி வலி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2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BBC4BEC-6084-437C-ADCE-059A7147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4039548"/>
            <a:ext cx="4641574" cy="25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10985292" cy="777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Vaccines Are Being Recommended For Flu Season?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BA2D7-2802-4913-BB88-D8290259D540}"/>
              </a:ext>
            </a:extLst>
          </p:cNvPr>
          <p:cNvSpPr txBox="1"/>
          <p:nvPr/>
        </p:nvSpPr>
        <p:spPr>
          <a:xfrm>
            <a:off x="596348" y="1361661"/>
            <a:ext cx="10363959" cy="43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B39A12-C639-4E57-B1FF-8513EBD90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09511"/>
              </p:ext>
            </p:extLst>
          </p:nvPr>
        </p:nvGraphicFramePr>
        <p:xfrm>
          <a:off x="742416" y="1180332"/>
          <a:ext cx="11004876" cy="4872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984">
                  <a:extLst>
                    <a:ext uri="{9D8B030D-6E8A-4147-A177-3AD203B41FA5}">
                      <a16:colId xmlns:a16="http://schemas.microsoft.com/office/drawing/2014/main" val="2429213431"/>
                    </a:ext>
                  </a:extLst>
                </a:gridCol>
                <a:gridCol w="1422727">
                  <a:extLst>
                    <a:ext uri="{9D8B030D-6E8A-4147-A177-3AD203B41FA5}">
                      <a16:colId xmlns:a16="http://schemas.microsoft.com/office/drawing/2014/main" val="908417541"/>
                    </a:ext>
                  </a:extLst>
                </a:gridCol>
                <a:gridCol w="1355321">
                  <a:extLst>
                    <a:ext uri="{9D8B030D-6E8A-4147-A177-3AD203B41FA5}">
                      <a16:colId xmlns:a16="http://schemas.microsoft.com/office/drawing/2014/main" val="3039587426"/>
                    </a:ext>
                  </a:extLst>
                </a:gridCol>
                <a:gridCol w="1633926">
                  <a:extLst>
                    <a:ext uri="{9D8B030D-6E8A-4147-A177-3AD203B41FA5}">
                      <a16:colId xmlns:a16="http://schemas.microsoft.com/office/drawing/2014/main" val="3493046827"/>
                    </a:ext>
                  </a:extLst>
                </a:gridCol>
                <a:gridCol w="2494490">
                  <a:extLst>
                    <a:ext uri="{9D8B030D-6E8A-4147-A177-3AD203B41FA5}">
                      <a16:colId xmlns:a16="http://schemas.microsoft.com/office/drawing/2014/main" val="2718752783"/>
                    </a:ext>
                  </a:extLst>
                </a:gridCol>
                <a:gridCol w="2477428">
                  <a:extLst>
                    <a:ext uri="{9D8B030D-6E8A-4147-A177-3AD203B41FA5}">
                      <a16:colId xmlns:a16="http://schemas.microsoft.com/office/drawing/2014/main" val="1555986597"/>
                    </a:ext>
                  </a:extLst>
                </a:gridCol>
              </a:tblGrid>
              <a:tr h="689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From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Side Effects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707551"/>
                  </a:ext>
                </a:extLst>
              </a:tr>
              <a:tr h="418352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Prevnar 20 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Pneu-C-20)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Prevnar 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(Pneu-C-15)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Pneumovax 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(Pneu-P-23)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Pneumococcal vaccine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ta-IN" sz="1600" dirty="0"/>
                        <a:t>நியூமோகோகல் தடுப்பூசி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Invasive pneumococcal disease (IPD)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dirty="0"/>
                        <a:t>ஆக்கிரமித்த நியூமோகோகல் நோய்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One -dose recommended after the age 65 or at high-risk between ages 5-64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a-IN" sz="1400" dirty="0"/>
                        <a:t>65 வயதுக்கு பின் அல்லது 5-64 வயதில் உயர் ஆபத்துடன் ஒரே தடுப்பூசி பரிந்துரைக்கப்படுகிறது.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 for adults ≥ age 65 and have not received Pneu-P-23 (Pneumovax 23)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 for individuals aged 5-64 at High Risk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a-IN" sz="1400" dirty="0"/>
                        <a:t>65 வயதுக்கு மேற்பட்டவர்களுக்கு மற்றும் </a:t>
                      </a:r>
                      <a:r>
                        <a:rPr lang="en-US" sz="1400" dirty="0"/>
                        <a:t>Pneu-P-23 (Pneumovax 23) </a:t>
                      </a:r>
                      <a:r>
                        <a:rPr lang="ta-IN" sz="1400" dirty="0"/>
                        <a:t>பெறாதவர்களுக்கு இலவசம்</a:t>
                      </a:r>
                    </a:p>
                    <a:p>
                      <a:endParaRPr lang="en-US" sz="1400" dirty="0"/>
                    </a:p>
                    <a:p>
                      <a:r>
                        <a:rPr lang="ta-IN" sz="1400" dirty="0"/>
                        <a:t>5-64 வயதுள்ள உயர்ந்த ஆபத்துடன் உள்ளவர்களுக்கு இலவசம்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 injection site: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Soreness, redness, swelling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 symptoms: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Headache, fever, muscle aches, joint pain, fatigue, loss of appetite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ta-IN" sz="1400" b="1" dirty="0"/>
                        <a:t>எடுத்திடும் இடத்தில்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வலி, சிவப்பு, வீக்கம்</a:t>
                      </a:r>
                    </a:p>
                    <a:p>
                      <a:r>
                        <a:rPr lang="ta-IN" sz="1400" b="1" dirty="0"/>
                        <a:t>பொதுவான அறிகுறிகள்</a:t>
                      </a:r>
                      <a:endParaRPr lang="ta-IN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a-IN" sz="1400" dirty="0">
                          <a:solidFill>
                            <a:schemeClr val="tx2"/>
                          </a:solidFill>
                        </a:rPr>
                        <a:t>குளிர்ச்சியாக்கல், சோர்வு, சுயாரவலி, தலைவலி, மென்மையான காய்ச்சல், மானுடி வலி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2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C930A6F-0725-4DE3-A9E6-6C2B8F1E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4052881"/>
            <a:ext cx="3958793" cy="21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54" y="311011"/>
            <a:ext cx="10985292" cy="1010894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00B050"/>
                </a:solidFill>
              </a:rPr>
              <a:t>Possible Contraindications and Precautions of Vaccines </a:t>
            </a:r>
            <a:br>
              <a:rPr lang="en-US" sz="3300" b="1" dirty="0">
                <a:solidFill>
                  <a:srgbClr val="00B050"/>
                </a:solidFill>
              </a:rPr>
            </a:br>
            <a:br>
              <a:rPr lang="en-US" sz="3300" b="1" dirty="0">
                <a:solidFill>
                  <a:srgbClr val="00B050"/>
                </a:solidFill>
              </a:rPr>
            </a:br>
            <a:r>
              <a:rPr lang="ta-IN" sz="2800" dirty="0">
                <a:solidFill>
                  <a:srgbClr val="00B050"/>
                </a:solidFill>
              </a:rPr>
              <a:t>தடுப்பூசிகளின் எதிர்வினைகள் மற்றும் முன்னெச்சரிக்கைகள்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6A621-DB08-431E-8B03-D3D0B2B0DF7B}"/>
              </a:ext>
            </a:extLst>
          </p:cNvPr>
          <p:cNvSpPr txBox="1"/>
          <p:nvPr/>
        </p:nvSpPr>
        <p:spPr>
          <a:xfrm>
            <a:off x="444708" y="1741371"/>
            <a:ext cx="109852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While in most cases, vaccines are safe to administer to eligible individuals, there are some considerations to keep in mind. </a:t>
            </a:r>
            <a:r>
              <a:rPr lang="ta-IN" sz="2000" dirty="0">
                <a:solidFill>
                  <a:schemeClr val="tx2"/>
                </a:solidFill>
              </a:rPr>
              <a:t>பல வழிகளில், தடுப்பூசிகள் தகுதியான நபர்களுக்கு பாதுகாப்பாக இருக்கின்றன, ஆனால் சில பரிசீலனைகள் உள்ளன.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Vaccines are not to be administered if: </a:t>
            </a:r>
            <a:r>
              <a:rPr lang="ta-IN" sz="2000" dirty="0">
                <a:solidFill>
                  <a:schemeClr val="tx2"/>
                </a:solidFill>
              </a:rPr>
              <a:t>தடுப்பூசிகள் கொடுக்கக்கூடாது:</a:t>
            </a:r>
            <a:endParaRPr lang="en-US" sz="2000" dirty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Individuals with history of severe allergic reaction (anaphylaxis) to any of the vaccine ingredients, including non-medicinal ingredients or any materials found in the vaccine’s packaging. </a:t>
            </a:r>
            <a:r>
              <a:rPr lang="ta-IN" sz="2000" dirty="0">
                <a:solidFill>
                  <a:schemeClr val="tx2"/>
                </a:solidFill>
              </a:rPr>
              <a:t>தடுப்பூசியின் பொருட்கள், மருந்தில்லா பொருட்கள் அல்லது பொதியிலுள்ள பொருட்களுக்கு கடுமையான அலெர்ஜி (ஆனபிலாக்சிஸ்) பதில்களை காட்டிய நபர்களுக்கு.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370646"/>
            <a:ext cx="10985292" cy="1010894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00B050"/>
                </a:solidFill>
              </a:rPr>
              <a:t>Possible Contraindications and Precautions of Vaccines </a:t>
            </a:r>
            <a:br>
              <a:rPr lang="en-US" sz="3300" dirty="0">
                <a:solidFill>
                  <a:srgbClr val="00B050"/>
                </a:solidFill>
              </a:rPr>
            </a:br>
            <a:br>
              <a:rPr lang="en-US" sz="3300" dirty="0">
                <a:solidFill>
                  <a:srgbClr val="00B050"/>
                </a:solidFill>
              </a:rPr>
            </a:br>
            <a:r>
              <a:rPr lang="ta-IN" sz="2800" dirty="0">
                <a:solidFill>
                  <a:srgbClr val="00B050"/>
                </a:solidFill>
              </a:rPr>
              <a:t>தடுப்பூசிகளின் எதிர்வினைகள் மற்றும் முன்னெச்சரிக்கைகள்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6A621-DB08-431E-8B03-D3D0B2B0DF7B}"/>
              </a:ext>
            </a:extLst>
          </p:cNvPr>
          <p:cNvSpPr txBox="1"/>
          <p:nvPr/>
        </p:nvSpPr>
        <p:spPr>
          <a:xfrm>
            <a:off x="444708" y="1832035"/>
            <a:ext cx="109852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Individuals with severe acute illness with or without a fever should wait until symptoms have subsided before being vaccinated or consult with the attending physician. </a:t>
            </a:r>
            <a:r>
              <a:rPr lang="ta-IN" sz="2000" dirty="0">
                <a:solidFill>
                  <a:schemeClr val="tx2"/>
                </a:solidFill>
              </a:rPr>
              <a:t>கடுமையான உடல் நிலை உள்ளவர்கள், அறிகுறிகள் குறையும் வரை தடுப்பூசி பெறாமல் மருத்துவருடன் ஆலோசிக்க வேண்டும்.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Individuals who have had a transplant (solid organ or stem cell) – recommended to wait 3-6 months post-transplant to receive the vaccine or under the discretion of the attending physician. </a:t>
            </a:r>
            <a:r>
              <a:rPr lang="ta-IN" sz="2000" dirty="0">
                <a:solidFill>
                  <a:schemeClr val="tx2"/>
                </a:solidFill>
              </a:rPr>
              <a:t>மாற்றுத் திருத்தம் செய்யப்பட்ட நபர்கள், 3-6 மாதங்கள் கழித்து அல்லது மருத்துவரின் ஆலோசனையில் தடுப்பூசி பெற வேண்டும்.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66A1-26AB-6E23-4932-3D740E322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1691640"/>
            <a:ext cx="10326924" cy="397764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Thank You For Attending!</a:t>
            </a:r>
            <a:br>
              <a:rPr lang="en-US" sz="6000" b="1" dirty="0">
                <a:solidFill>
                  <a:srgbClr val="00B050"/>
                </a:solidFill>
              </a:rPr>
            </a:br>
            <a:r>
              <a:rPr lang="ta-IN" sz="6000" dirty="0">
                <a:solidFill>
                  <a:srgbClr val="00B050"/>
                </a:solidFill>
              </a:rPr>
              <a:t>நன்றி!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9FCDC-F22D-4C34-8B69-5DCB4E13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5976" y="2556728"/>
            <a:ext cx="6311153" cy="1799369"/>
          </a:xfrm>
        </p:spPr>
        <p:txBody>
          <a:bodyPr numCol="1"/>
          <a:lstStyle/>
          <a:p>
            <a:pPr algn="ctr"/>
            <a:r>
              <a:rPr lang="en-US" sz="8800" dirty="0"/>
              <a:t>Questions?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75907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BA2A-49EC-4275-7B50-6CB2539B0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6358428" cy="777816"/>
          </a:xfrm>
        </p:spPr>
        <p:txBody>
          <a:bodyPr>
            <a:normAutofit/>
          </a:bodyPr>
          <a:lstStyle/>
          <a:p>
            <a:r>
              <a:rPr lang="en-US" dirty="0"/>
              <a:t>Yee Hong IPAC Managers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FB7E1-E99A-AFCC-9065-915C44D0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84216"/>
            <a:ext cx="10515600" cy="4739506"/>
          </a:xfrm>
        </p:spPr>
        <p:txBody>
          <a:bodyPr/>
          <a:lstStyle/>
          <a:p>
            <a:pPr algn="l" fontAlgn="base"/>
            <a: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McNicoll Centre:</a:t>
            </a:r>
            <a:b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Bonnie Ip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Infection Prevention and Control Manager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Tel: 416-412-4571 ext. 2217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lang="en-US" sz="2000" b="0" i="0" u="sng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Bonnie.Ip@yeehong.com</a:t>
            </a:r>
          </a:p>
          <a:p>
            <a:pPr algn="l" fontAlgn="base"/>
            <a:endParaRPr lang="en-US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Scarborough Finch Centre:</a:t>
            </a:r>
            <a:b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Ben Cheung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Infection Prevention and Control Manager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Tel: 416-412-4571 ext. 5106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lang="en-US" sz="2000" b="0" i="0" u="sng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TszFung.Cheung@yeehong.com</a:t>
            </a:r>
            <a:endParaRPr lang="en-US" sz="2000" b="0" i="0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l" fontAlgn="base"/>
            <a:endParaRPr lang="en-US" sz="200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Markham Centre:</a:t>
            </a:r>
            <a:b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00B050"/>
                </a:solidFill>
                <a:effectLst/>
                <a:latin typeface="Open Sans" panose="020B0606030504020204" pitchFamily="34" charset="0"/>
              </a:rPr>
              <a:t>Nancy Chau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Infection Prevention and Control Manager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Tel: 416-412-4571 ext. 3202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lang="en-US" sz="2000" b="0" i="0" u="sng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Nancy.Chau@yeehong.com</a:t>
            </a:r>
          </a:p>
          <a:p>
            <a:pPr algn="l" fontAlgn="base"/>
            <a:endParaRPr lang="en-US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Mississauga Centre:</a:t>
            </a:r>
            <a:br>
              <a:rPr lang="en-US" sz="20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dirty="0">
                <a:solidFill>
                  <a:srgbClr val="00B050"/>
                </a:solidFill>
                <a:latin typeface="Open Sans" panose="020B0606030504020204" pitchFamily="34" charset="0"/>
              </a:rPr>
              <a:t>Aaron Wu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Infection Prevention and Control Manager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Tel: 416-412-4571 ext. 4632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Email: </a:t>
            </a:r>
            <a:r>
              <a:rPr lang="en-US" sz="2000" u="sng" dirty="0">
                <a:solidFill>
                  <a:srgbClr val="0070C0"/>
                </a:solidFill>
                <a:latin typeface="Open Sans" panose="020B0606030504020204" pitchFamily="34" charset="0"/>
              </a:rPr>
              <a:t>Aaron.Wu</a:t>
            </a:r>
            <a:r>
              <a:rPr lang="en-US" sz="2000" b="0" i="0" u="sng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@yeehong.com</a:t>
            </a:r>
            <a:endParaRPr lang="en-US" sz="2000" b="0" i="0" u="sng" dirty="0">
              <a:solidFill>
                <a:srgbClr val="0070C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9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9645776" cy="7778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IPAC Practices- Screening and Routine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54B00-BB34-E240-B6BC-E79E88C01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0FAD2-A884-4370-8534-1142F70FC0B6}"/>
              </a:ext>
            </a:extLst>
          </p:cNvPr>
          <p:cNvSpPr/>
          <p:nvPr/>
        </p:nvSpPr>
        <p:spPr>
          <a:xfrm>
            <a:off x="10794052" y="5822340"/>
            <a:ext cx="332509" cy="295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F5EEB-58D9-4D64-B23A-B47D88C10A00}"/>
              </a:ext>
            </a:extLst>
          </p:cNvPr>
          <p:cNvSpPr txBox="1"/>
          <p:nvPr/>
        </p:nvSpPr>
        <p:spPr>
          <a:xfrm>
            <a:off x="677316" y="1422662"/>
            <a:ext cx="1028299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Self-screen for symptoms of infection before entering the LTC home </a:t>
            </a:r>
          </a:p>
          <a:p>
            <a:pPr lvl="1">
              <a:defRPr/>
            </a:pPr>
            <a:r>
              <a:rPr lang="ta-IN" sz="2000" dirty="0">
                <a:solidFill>
                  <a:schemeClr val="tx2"/>
                </a:solidFill>
              </a:rPr>
              <a:t>நீண்ட கால பராமரிப்பு இல்லத்திற்கு செல்லுவதற்கு முன் தொற்று அறிகுறிகளுக்கான சுய பரிசோதனை செய்யவும்.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Stay home if you have signs and symptoms of infection</a:t>
            </a:r>
          </a:p>
          <a:p>
            <a:pPr lvl="1">
              <a:defRPr/>
            </a:pPr>
            <a:r>
              <a:rPr lang="ta-IN" sz="2000" dirty="0">
                <a:solidFill>
                  <a:schemeClr val="tx2"/>
                </a:solidFill>
              </a:rPr>
              <a:t>தொற்று அறிகுறிகள் மற்றும் அறிகுறிகள் உள்ளபோது வீட்டில் இருக்கவும்.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 of Routine Practice </a:t>
            </a:r>
            <a:r>
              <a:rPr lang="ta-IN" sz="2400" dirty="0">
                <a:solidFill>
                  <a:srgbClr val="00B050"/>
                </a:solidFill>
              </a:rPr>
              <a:t>தொடர்ச்சியான நடைமுறை கூறுகள்</a:t>
            </a:r>
            <a:endParaRPr lang="en-US" sz="2400" dirty="0">
              <a:solidFill>
                <a:srgbClr val="00B05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Assessment </a:t>
            </a:r>
            <a:r>
              <a:rPr lang="ta-IN" sz="2000" dirty="0">
                <a:solidFill>
                  <a:schemeClr val="tx2"/>
                </a:solidFill>
              </a:rPr>
              <a:t>ஆபத்து மதிப்பீடு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 Hygiene </a:t>
            </a:r>
            <a:r>
              <a:rPr lang="ta-IN" sz="2000" dirty="0">
                <a:solidFill>
                  <a:schemeClr val="tx2"/>
                </a:solidFill>
              </a:rPr>
              <a:t>கையொப்ப சுத்தம்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Barrier Equipment </a:t>
            </a:r>
            <a:r>
              <a:rPr lang="ta-IN" sz="2000" dirty="0">
                <a:solidFill>
                  <a:schemeClr val="tx2"/>
                </a:solidFill>
              </a:rPr>
              <a:t>தடுப்புச் சாதனங்கள்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Controls </a:t>
            </a:r>
            <a:r>
              <a:rPr lang="ta-IN" sz="2000" dirty="0">
                <a:solidFill>
                  <a:schemeClr val="tx2"/>
                </a:solidFill>
              </a:rPr>
              <a:t>சுற்றுச்சூழல் கட்டுப்பாடுகள்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Controls </a:t>
            </a:r>
            <a:r>
              <a:rPr lang="ta-IN" sz="2000" dirty="0">
                <a:solidFill>
                  <a:schemeClr val="tx2"/>
                </a:solidFill>
              </a:rPr>
              <a:t>நிர்வாக கட்டுப்பாடுகள்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570" y="189318"/>
            <a:ext cx="10993480" cy="777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IPAC Practices- Hand Hygiene </a:t>
            </a:r>
            <a:r>
              <a:rPr lang="ta-IN" dirty="0">
                <a:solidFill>
                  <a:srgbClr val="00B050"/>
                </a:solidFill>
              </a:rPr>
              <a:t>கை சுத்தம்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54B00-BB34-E240-B6BC-E79E88C01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B6787-0F45-42E1-A7B8-A1D2E6AE1A4C}"/>
              </a:ext>
            </a:extLst>
          </p:cNvPr>
          <p:cNvSpPr/>
          <p:nvPr/>
        </p:nvSpPr>
        <p:spPr>
          <a:xfrm>
            <a:off x="10936902" y="5879458"/>
            <a:ext cx="332509" cy="295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29D93-34CB-4975-A5F8-4AB2C326F414}"/>
              </a:ext>
            </a:extLst>
          </p:cNvPr>
          <p:cNvSpPr txBox="1"/>
          <p:nvPr/>
        </p:nvSpPr>
        <p:spPr>
          <a:xfrm>
            <a:off x="444708" y="1082787"/>
            <a:ext cx="111632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How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Liquid Soap and Running Water </a:t>
            </a:r>
            <a:r>
              <a:rPr lang="ta-IN" sz="2000" dirty="0">
                <a:solidFill>
                  <a:schemeClr val="tx2"/>
                </a:solidFill>
              </a:rPr>
              <a:t>தரைகள் சோப் மற்றும் ஓடும் நீர்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Hand Sanitizer </a:t>
            </a:r>
            <a:r>
              <a:rPr lang="ta-IN" sz="2000" dirty="0">
                <a:solidFill>
                  <a:schemeClr val="tx2"/>
                </a:solidFill>
              </a:rPr>
              <a:t>கை சுத்திகரிப்பான்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When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 Moments of Hand Hygiene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(before initial resident/environment contact, before aseptic procedure, after body fluid exposure, after resident/environment contact)</a:t>
            </a:r>
          </a:p>
          <a:p>
            <a:pPr lvl="1">
              <a:lnSpc>
                <a:spcPct val="120000"/>
              </a:lnSpc>
              <a:defRPr/>
            </a:pPr>
            <a:r>
              <a:rPr lang="ta-IN" sz="1600" dirty="0">
                <a:solidFill>
                  <a:schemeClr val="tx2"/>
                </a:solidFill>
              </a:rPr>
              <a:t>கை சுத்தத்தின் 4 தருணங்கள் (புதிய குடியிருப்பு/சுற்றுச்சூழல் தொடர்புக்கு முன்னர், - அசேப்டிக் செயல்பாட்டிற்கு முன், உடலியல் திரவப்பொருளுக்கு பின், குடியிருப்பு/சுற்றுச்சூழல் தொடர்புக்கு பின்)</a:t>
            </a:r>
            <a:endParaRPr lang="en-US" sz="16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Before preparing, handling, serving or eating food </a:t>
            </a:r>
            <a:r>
              <a:rPr lang="ta-IN" dirty="0">
                <a:solidFill>
                  <a:schemeClr val="tx2"/>
                </a:solidFill>
              </a:rPr>
              <a:t>உணவைத் தயாரிப்பது, கையாளுவது, பரிமாறுவது அல்லது சாப்பிடுவதற்கு முன்னர்</a:t>
            </a: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After using the washroom, blowing your nose, etc.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</a:t>
            </a:r>
            <a:r>
              <a:rPr lang="ta-IN" dirty="0">
                <a:solidFill>
                  <a:schemeClr val="tx2"/>
                </a:solidFill>
              </a:rPr>
              <a:t>கழிப்பறையை பயன்படுத்திய பிறகு, மூக்கை ஊதிய பிறகு, முதலியன</a:t>
            </a:r>
            <a:endParaRPr lang="en-US" dirty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Before putting on and after taking off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gloves </a:t>
            </a:r>
            <a:r>
              <a:rPr lang="ta-IN" dirty="0">
                <a:solidFill>
                  <a:schemeClr val="tx2"/>
                </a:solidFill>
              </a:rPr>
              <a:t>கைத்தாட்டிகளை அணிவதற்கு முன்னரும், எடுத்த பிறகு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406400"/>
            <a:ext cx="6593090" cy="7778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54B00-BB34-E240-B6BC-E79E88C01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B6787-0F45-42E1-A7B8-A1D2E6AE1A4C}"/>
              </a:ext>
            </a:extLst>
          </p:cNvPr>
          <p:cNvSpPr/>
          <p:nvPr/>
        </p:nvSpPr>
        <p:spPr>
          <a:xfrm>
            <a:off x="10936902" y="5879458"/>
            <a:ext cx="332509" cy="295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8C5DB-A142-471F-B162-A5C0CD38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30" y="69314"/>
            <a:ext cx="11617696" cy="67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8" y="283473"/>
            <a:ext cx="11302584" cy="864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IPAC Practices-Donning and Doffing PPE 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54B00-BB34-E240-B6BC-E79E88C01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8" y="114846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B6787-0F45-42E1-A7B8-A1D2E6AE1A4C}"/>
              </a:ext>
            </a:extLst>
          </p:cNvPr>
          <p:cNvSpPr/>
          <p:nvPr/>
        </p:nvSpPr>
        <p:spPr>
          <a:xfrm>
            <a:off x="10936902" y="5879458"/>
            <a:ext cx="332509" cy="295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9B658-6781-42FC-87DA-5553FBDDA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6" y="777430"/>
            <a:ext cx="3831109" cy="5644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31C58-79AF-4137-8431-E49A2E743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82" y="777430"/>
            <a:ext cx="3757144" cy="5644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42F61-D921-41D8-9C38-FFF73019ECFB}"/>
              </a:ext>
            </a:extLst>
          </p:cNvPr>
          <p:cNvSpPr txBox="1"/>
          <p:nvPr/>
        </p:nvSpPr>
        <p:spPr>
          <a:xfrm>
            <a:off x="4412929" y="1864704"/>
            <a:ext cx="3175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a-IN" sz="2800" dirty="0">
                <a:solidFill>
                  <a:srgbClr val="00B050"/>
                </a:solidFill>
              </a:rPr>
              <a:t>தனிப்பட்ட பாதுகாப்பு சாதனங்களை (</a:t>
            </a:r>
            <a:r>
              <a:rPr lang="en-US" sz="2800" dirty="0">
                <a:solidFill>
                  <a:srgbClr val="00B050"/>
                </a:solidFill>
              </a:rPr>
              <a:t>PPE) </a:t>
            </a:r>
            <a:r>
              <a:rPr lang="ta-IN" sz="2800" dirty="0">
                <a:solidFill>
                  <a:srgbClr val="00B050"/>
                </a:solidFill>
              </a:rPr>
              <a:t>அணிவது மற்றும் கழித்தல்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55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7" y="406401"/>
            <a:ext cx="11502128" cy="8721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IPAC Practice-Additional Precautions </a:t>
            </a:r>
            <a:r>
              <a:rPr lang="ta-IN" sz="2800" dirty="0">
                <a:solidFill>
                  <a:srgbClr val="00B050"/>
                </a:solidFill>
              </a:rPr>
              <a:t>கூடிய முன்னெச்சரிக்கை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54B00-BB34-E240-B6BC-E79E88C016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1776551" y="1461222"/>
            <a:ext cx="10515599" cy="502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OSEFIN SANS REGULAR ROMAN" pitchFamily="2" charset="77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B6787-0F45-42E1-A7B8-A1D2E6AE1A4C}"/>
              </a:ext>
            </a:extLst>
          </p:cNvPr>
          <p:cNvSpPr/>
          <p:nvPr/>
        </p:nvSpPr>
        <p:spPr>
          <a:xfrm>
            <a:off x="10936902" y="5879458"/>
            <a:ext cx="332509" cy="295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27A3F-8066-44D8-B11B-259A715B7DDA}"/>
              </a:ext>
            </a:extLst>
          </p:cNvPr>
          <p:cNvSpPr txBox="1"/>
          <p:nvPr/>
        </p:nvSpPr>
        <p:spPr>
          <a:xfrm>
            <a:off x="650875" y="1152822"/>
            <a:ext cx="67935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precaution </a:t>
            </a:r>
            <a:r>
              <a:rPr lang="ta-IN" sz="2000" dirty="0">
                <a:solidFill>
                  <a:schemeClr val="tx2"/>
                </a:solidFill>
              </a:rPr>
              <a:t>தொடர்பு முன்னெச்சரிக்கை 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Droplet precaution </a:t>
            </a:r>
            <a:r>
              <a:rPr lang="ta-IN" sz="2000" dirty="0">
                <a:solidFill>
                  <a:schemeClr val="tx2"/>
                </a:solidFill>
              </a:rPr>
              <a:t>சிறு துளி முன்னெச்சரிக்கை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Droplet/Contact precaution </a:t>
            </a:r>
            <a:r>
              <a:rPr lang="ta-IN" sz="2000" dirty="0">
                <a:solidFill>
                  <a:schemeClr val="tx2"/>
                </a:solidFill>
              </a:rPr>
              <a:t>சிறு துளி/தொடர்பு முன்னெச்சரிக்கை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Airborne precaution </a:t>
            </a:r>
            <a:r>
              <a:rPr lang="ta-IN" sz="2000" dirty="0">
                <a:solidFill>
                  <a:schemeClr val="tx2"/>
                </a:solidFill>
              </a:rPr>
              <a:t>காற்றில் பரவும் முன்னெச்சரிக்கை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Elements of Additional Precaution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Signage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ta-IN" sz="2000" dirty="0">
                <a:solidFill>
                  <a:schemeClr val="tx2"/>
                </a:solidFill>
              </a:rPr>
              <a:t>சட்டச்சிக்னல்கள்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Barrier Equipment  </a:t>
            </a:r>
            <a:r>
              <a:rPr lang="ta-IN" sz="2000" dirty="0">
                <a:solidFill>
                  <a:schemeClr val="tx2"/>
                </a:solidFill>
              </a:rPr>
              <a:t>தடுப்பு சாதனங்கள்</a:t>
            </a:r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Dedicated Equipment  </a:t>
            </a:r>
            <a:r>
              <a:rPr lang="ta-IN" sz="2000" dirty="0">
                <a:solidFill>
                  <a:schemeClr val="tx2"/>
                </a:solidFill>
              </a:rPr>
              <a:t>அமைதியான சாதனங்கள்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Additional Cleaning Measures  </a:t>
            </a:r>
            <a:r>
              <a:rPr lang="ta-IN" sz="2000" dirty="0">
                <a:solidFill>
                  <a:schemeClr val="tx2"/>
                </a:solidFill>
              </a:rPr>
              <a:t>கூடிய சுத்தம்</a:t>
            </a:r>
            <a:r>
              <a:rPr lang="ta-IN" sz="2100" dirty="0"/>
              <a:t> </a:t>
            </a:r>
            <a:r>
              <a:rPr lang="ta-IN" sz="2000" dirty="0">
                <a:solidFill>
                  <a:schemeClr val="tx2"/>
                </a:solidFill>
              </a:rPr>
              <a:t>செய்யும் நடவடிக்கைகள்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Communication 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ta-IN" sz="2000" dirty="0">
                <a:solidFill>
                  <a:schemeClr val="tx2"/>
                </a:solidFill>
              </a:rPr>
              <a:t>தொடர்பு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D16BE-4565-4096-8E74-8B9B6438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735" y="1138508"/>
            <a:ext cx="3907059" cy="45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F23F-F57D-09BB-61D6-CCC016270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09" y="271254"/>
            <a:ext cx="8699291" cy="777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Outbreak Detection </a:t>
            </a:r>
            <a:r>
              <a:rPr lang="ta-IN" sz="2400" b="1" dirty="0">
                <a:solidFill>
                  <a:srgbClr val="00B050"/>
                </a:solidFill>
              </a:rPr>
              <a:t>தொற்று பரவல் கண்டறிதல்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724E6-BB2E-6EA4-DA6E-436A74B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4B00-BB34-E240-B6BC-E79E88C016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C374301-AD8F-D782-B85C-79DDA987B4E6}"/>
              </a:ext>
            </a:extLst>
          </p:cNvPr>
          <p:cNvSpPr txBox="1">
            <a:spLocks/>
          </p:cNvSpPr>
          <p:nvPr/>
        </p:nvSpPr>
        <p:spPr>
          <a:xfrm>
            <a:off x="444709" y="1148461"/>
            <a:ext cx="9146552" cy="520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JOSEFIN SANS REGULAR ROMAN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JOSEFIN SANS REGULAR ROMAN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B050"/>
                </a:solidFill>
              </a:rPr>
              <a:t>The measures outline below are carried out at all times</a:t>
            </a:r>
            <a:r>
              <a:rPr lang="en-US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a-IN" sz="2000" b="1" dirty="0">
                <a:solidFill>
                  <a:schemeClr val="tx2"/>
                </a:solidFill>
              </a:rPr>
              <a:t>பாதுகாப்பு கட்டுப்பாட்டுக்கான நடவடிக்கைகள் பின்வருமாறு எப்போதும் மேற்கொள்ளப்பட வேண்டும்: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Active/ Passive screening for everyone entering the Homes. </a:t>
            </a:r>
            <a:r>
              <a:rPr lang="ta-IN" dirty="0">
                <a:solidFill>
                  <a:schemeClr val="tx2"/>
                </a:solidFill>
              </a:rPr>
              <a:t>வீடுகளில் நுழையும் அனைவருக்கும் செயலில்/செயலற்ற ஸ்கிரீனிங்.</a:t>
            </a:r>
            <a:endParaRPr lang="en-US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Passive screening in non-outbreak areas. Signages posted through out facilities. </a:t>
            </a:r>
            <a:r>
              <a:rPr lang="ta-IN" sz="2400" dirty="0">
                <a:solidFill>
                  <a:schemeClr val="tx2"/>
                </a:solidFill>
              </a:rPr>
              <a:t>தொற்று பரவல் இல்லாத பகுதிகளில் செயலற்ற ஸ்கிரீனிங்.</a:t>
            </a:r>
            <a:endParaRPr lang="en-US" sz="2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B050"/>
                </a:solidFill>
              </a:rPr>
              <a:t>Active screening in an outbreak area. </a:t>
            </a:r>
            <a:r>
              <a:rPr lang="ta-IN" sz="2400" dirty="0">
                <a:solidFill>
                  <a:schemeClr val="tx2"/>
                </a:solidFill>
              </a:rPr>
              <a:t>தொற்று பரவல் உள்ள பகுதிகளில் செயல் ஸ்கிரீனிங்.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2087D-8728-40C6-AC23-2C439328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235" y="914340"/>
            <a:ext cx="2585177" cy="43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2573</Words>
  <Application>Microsoft Office PowerPoint</Application>
  <PresentationFormat>Widescreen</PresentationFormat>
  <Paragraphs>397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等线</vt:lpstr>
      <vt:lpstr>맑은 고딕</vt:lpstr>
      <vt:lpstr>SimSun</vt:lpstr>
      <vt:lpstr>游ゴシック</vt:lpstr>
      <vt:lpstr>Arial</vt:lpstr>
      <vt:lpstr>Calibri</vt:lpstr>
      <vt:lpstr>Calibri Light</vt:lpstr>
      <vt:lpstr>Cordia New</vt:lpstr>
      <vt:lpstr>JOSEFIN SANS LIGHT ROMAN</vt:lpstr>
      <vt:lpstr>JOSEFIN SANS REGULAR ROMAN</vt:lpstr>
      <vt:lpstr>Latha</vt:lpstr>
      <vt:lpstr>Open Sans</vt:lpstr>
      <vt:lpstr>Symbol</vt:lpstr>
      <vt:lpstr>Wingdings</vt:lpstr>
      <vt:lpstr>Office Theme</vt:lpstr>
      <vt:lpstr>Family Education  Infection Prevention and Control Review  </vt:lpstr>
      <vt:lpstr>Agenda</vt:lpstr>
      <vt:lpstr>Yee Hong IPAC Managers</vt:lpstr>
      <vt:lpstr>IPAC Practices- Screening and Routine Practice</vt:lpstr>
      <vt:lpstr>IPAC Practices- Hand Hygiene கை சுத்தம்</vt:lpstr>
      <vt:lpstr>Title</vt:lpstr>
      <vt:lpstr>IPAC Practices-Donning and Doffing PPE  </vt:lpstr>
      <vt:lpstr>IPAC Practice-Additional Precautions கூடிய முன்னெச்சரிக்கை</vt:lpstr>
      <vt:lpstr>Outbreak Detection தொற்று பரவல் கண்டறிதல்</vt:lpstr>
      <vt:lpstr>Outbreak Detection தொற்று பரவல் கண்டறிதல்</vt:lpstr>
      <vt:lpstr>PowerPoint Presentation</vt:lpstr>
      <vt:lpstr>PowerPoint Presentation</vt:lpstr>
      <vt:lpstr>PowerPoint Presentation</vt:lpstr>
      <vt:lpstr>PowerPoint Presentation</vt:lpstr>
      <vt:lpstr>Respiratory Illnesses உதவிச் சுகாதார நோய்கள்</vt:lpstr>
      <vt:lpstr>Respiratory Illnesses உதவிச் சுகாதார நோய்கள்</vt:lpstr>
      <vt:lpstr>Respiratory Illnesses உதவிச் சுகாதார நோய்கள்</vt:lpstr>
      <vt:lpstr>Respiratory Illnesses உதவிச் சுகாதார நோய்கள்</vt:lpstr>
      <vt:lpstr>Respiratory Illnesses உதவிச் சுகாதார நோய்கள்</vt:lpstr>
      <vt:lpstr>Respiratory Illnesses உதவிச் சுகாதார நோய்கள்</vt:lpstr>
      <vt:lpstr>Respiratory Illnesses உதவிச் சுகாதார நோய்கள்</vt:lpstr>
      <vt:lpstr>What Vaccines Are Being Recommended For Flu Season?</vt:lpstr>
      <vt:lpstr>What Vaccines Are Being Recommended For Flu Season?</vt:lpstr>
      <vt:lpstr>What Vaccines Are Being Recommended For Flu Season?</vt:lpstr>
      <vt:lpstr>What Vaccines Are Being Recommended For Flu Season?</vt:lpstr>
      <vt:lpstr>Possible Contraindications and Precautions of Vaccines   தடுப்பூசிகளின் எதிர்வினைகள் மற்றும் முன்னெச்சரிக்கைகள் </vt:lpstr>
      <vt:lpstr>Possible Contraindications and Precautions of Vaccines   தடுப்பூசிகளின் எதிர்வினைகள் மற்றும் முன்னெச்சரிக்கைகள் </vt:lpstr>
      <vt:lpstr>Thank You For Attending! நன்றி!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Syncytial Virus (RSV) and RSV Vaccine</dc:title>
  <dc:creator>Chau, Nancy - MKH Nursing</dc:creator>
  <cp:lastModifiedBy>Chau, Nancy - MKH Nursing</cp:lastModifiedBy>
  <cp:revision>122</cp:revision>
  <dcterms:created xsi:type="dcterms:W3CDTF">2023-11-27T21:34:45Z</dcterms:created>
  <dcterms:modified xsi:type="dcterms:W3CDTF">2025-05-30T14:41:43Z</dcterms:modified>
</cp:coreProperties>
</file>