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7" r:id="rId2"/>
    <p:sldId id="311" r:id="rId3"/>
    <p:sldId id="286" r:id="rId4"/>
    <p:sldId id="287" r:id="rId5"/>
    <p:sldId id="289" r:id="rId6"/>
    <p:sldId id="315" r:id="rId7"/>
    <p:sldId id="317" r:id="rId8"/>
    <p:sldId id="318" r:id="rId9"/>
    <p:sldId id="312" r:id="rId10"/>
    <p:sldId id="316" r:id="rId11"/>
    <p:sldId id="319" r:id="rId12"/>
    <p:sldId id="320" r:id="rId13"/>
    <p:sldId id="328" r:id="rId14"/>
    <p:sldId id="329" r:id="rId15"/>
    <p:sldId id="330" r:id="rId16"/>
    <p:sldId id="322" r:id="rId17"/>
    <p:sldId id="331" r:id="rId18"/>
    <p:sldId id="323" r:id="rId19"/>
    <p:sldId id="324" r:id="rId20"/>
    <p:sldId id="325" r:id="rId21"/>
    <p:sldId id="326" r:id="rId22"/>
    <p:sldId id="327" r:id="rId23"/>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m, Eugene - IS" initials="KE-I"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7" autoAdjust="0"/>
    <p:restoredTop sz="91963" autoAdjust="0"/>
  </p:normalViewPr>
  <p:slideViewPr>
    <p:cSldViewPr>
      <p:cViewPr varScale="1">
        <p:scale>
          <a:sx n="102" d="100"/>
          <a:sy n="102" d="100"/>
        </p:scale>
        <p:origin x="186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5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lvl1pPr>
              <a:defRPr sz="1200"/>
            </a:lvl1pPr>
          </a:lstStyle>
          <a:p>
            <a:pPr>
              <a:defRPr/>
            </a:pPr>
            <a:endParaRPr lang="en-US" altLang="en-US"/>
          </a:p>
        </p:txBody>
      </p:sp>
      <p:sp>
        <p:nvSpPr>
          <p:cNvPr id="68611" name="Rectangle 3"/>
          <p:cNvSpPr>
            <a:spLocks noGrp="1" noChangeArrowheads="1"/>
          </p:cNvSpPr>
          <p:nvPr>
            <p:ph type="dt" sz="quarter" idx="1"/>
          </p:nvPr>
        </p:nvSpPr>
        <p:spPr bwMode="auto">
          <a:xfrm>
            <a:off x="3935413" y="0"/>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lvl1pPr algn="r">
              <a:defRPr sz="1200"/>
            </a:lvl1pPr>
          </a:lstStyle>
          <a:p>
            <a:pPr>
              <a:defRPr/>
            </a:pPr>
            <a:endParaRPr lang="en-US" altLang="en-US"/>
          </a:p>
        </p:txBody>
      </p:sp>
      <p:sp>
        <p:nvSpPr>
          <p:cNvPr id="68612" name="Rectangle 4"/>
          <p:cNvSpPr>
            <a:spLocks noGrp="1" noChangeArrowheads="1"/>
          </p:cNvSpPr>
          <p:nvPr>
            <p:ph type="ftr" sz="quarter" idx="2"/>
          </p:nvPr>
        </p:nvSpPr>
        <p:spPr bwMode="auto">
          <a:xfrm>
            <a:off x="0" y="8772525"/>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b" anchorCtr="0" compatLnSpc="1">
            <a:prstTxWarp prst="textNoShape">
              <a:avLst/>
            </a:prstTxWarp>
          </a:bodyPr>
          <a:lstStyle>
            <a:lvl1pPr>
              <a:defRPr sz="1200"/>
            </a:lvl1pPr>
          </a:lstStyle>
          <a:p>
            <a:pPr>
              <a:defRPr/>
            </a:pPr>
            <a:endParaRPr lang="en-US" altLang="en-US"/>
          </a:p>
        </p:txBody>
      </p:sp>
      <p:sp>
        <p:nvSpPr>
          <p:cNvPr id="68613" name="Rectangle 5"/>
          <p:cNvSpPr>
            <a:spLocks noGrp="1" noChangeArrowheads="1"/>
          </p:cNvSpPr>
          <p:nvPr>
            <p:ph type="sldNum" sz="quarter" idx="3"/>
          </p:nvPr>
        </p:nvSpPr>
        <p:spPr bwMode="auto">
          <a:xfrm>
            <a:off x="3935413" y="8772525"/>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b" anchorCtr="0" compatLnSpc="1">
            <a:prstTxWarp prst="textNoShape">
              <a:avLst/>
            </a:prstTxWarp>
          </a:bodyPr>
          <a:lstStyle>
            <a:lvl1pPr algn="r">
              <a:defRPr sz="1200"/>
            </a:lvl1pPr>
          </a:lstStyle>
          <a:p>
            <a:pPr>
              <a:defRPr/>
            </a:pPr>
            <a:fld id="{ED17556C-0043-4C6C-B0AB-CDA1E203C53F}" type="slidenum">
              <a:rPr lang="en-US" altLang="en-US"/>
              <a:pPr>
                <a:defRPr/>
              </a:pPr>
              <a:t>‹#›</a:t>
            </a:fld>
            <a:endParaRPr lang="en-US" altLang="en-US"/>
          </a:p>
        </p:txBody>
      </p:sp>
    </p:spTree>
    <p:extLst>
      <p:ext uri="{BB962C8B-B14F-4D97-AF65-F5344CB8AC3E}">
        <p14:creationId xmlns:p14="http://schemas.microsoft.com/office/powerpoint/2010/main" val="1209827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t" anchorCtr="0" compatLnSpc="1">
            <a:prstTxWarp prst="textNoShape">
              <a:avLst/>
            </a:prstTxWarp>
          </a:bodyPr>
          <a:lstStyle>
            <a:lvl1pPr defTabSz="924967">
              <a:defRPr sz="1200"/>
            </a:lvl1pPr>
          </a:lstStyle>
          <a:p>
            <a:pPr>
              <a:defRPr/>
            </a:pPr>
            <a:endParaRPr lang="en-US" altLang="en-US"/>
          </a:p>
        </p:txBody>
      </p:sp>
      <p:sp>
        <p:nvSpPr>
          <p:cNvPr id="6147" name="Rectangle 3"/>
          <p:cNvSpPr>
            <a:spLocks noGrp="1" noChangeArrowheads="1"/>
          </p:cNvSpPr>
          <p:nvPr>
            <p:ph type="dt" idx="1"/>
          </p:nvPr>
        </p:nvSpPr>
        <p:spPr bwMode="auto">
          <a:xfrm>
            <a:off x="3935413" y="0"/>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t" anchorCtr="0" compatLnSpc="1">
            <a:prstTxWarp prst="textNoShape">
              <a:avLst/>
            </a:prstTxWarp>
          </a:bodyPr>
          <a:lstStyle>
            <a:lvl1pPr algn="r" defTabSz="924967">
              <a:defRPr sz="1200"/>
            </a:lvl1pPr>
          </a:lstStyle>
          <a:p>
            <a:pPr>
              <a:defRPr/>
            </a:pPr>
            <a:endParaRPr lang="en-US" altLang="en-US"/>
          </a:p>
        </p:txBody>
      </p:sp>
      <p:sp>
        <p:nvSpPr>
          <p:cNvPr id="27652" name="Rectangle 4"/>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95325" y="4387850"/>
            <a:ext cx="5559425"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72525"/>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b" anchorCtr="0" compatLnSpc="1">
            <a:prstTxWarp prst="textNoShape">
              <a:avLst/>
            </a:prstTxWarp>
          </a:bodyPr>
          <a:lstStyle>
            <a:lvl1pPr defTabSz="924967">
              <a:defRPr sz="1200"/>
            </a:lvl1pPr>
          </a:lstStyle>
          <a:p>
            <a:pPr>
              <a:defRPr/>
            </a:pPr>
            <a:endParaRPr lang="en-US" altLang="en-US"/>
          </a:p>
        </p:txBody>
      </p:sp>
      <p:sp>
        <p:nvSpPr>
          <p:cNvPr id="6151" name="Rectangle 7"/>
          <p:cNvSpPr>
            <a:spLocks noGrp="1" noChangeArrowheads="1"/>
          </p:cNvSpPr>
          <p:nvPr>
            <p:ph type="sldNum" sz="quarter" idx="5"/>
          </p:nvPr>
        </p:nvSpPr>
        <p:spPr bwMode="auto">
          <a:xfrm>
            <a:off x="3935413" y="8772525"/>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b" anchorCtr="0" compatLnSpc="1">
            <a:prstTxWarp prst="textNoShape">
              <a:avLst/>
            </a:prstTxWarp>
          </a:bodyPr>
          <a:lstStyle>
            <a:lvl1pPr algn="r" defTabSz="924967">
              <a:defRPr sz="1200"/>
            </a:lvl1pPr>
          </a:lstStyle>
          <a:p>
            <a:pPr>
              <a:defRPr/>
            </a:pPr>
            <a:fld id="{E70B4F6E-E7E5-4F25-86DE-EC87C6AC9F64}" type="slidenum">
              <a:rPr lang="en-US" altLang="en-US"/>
              <a:pPr>
                <a:defRPr/>
              </a:pPr>
              <a:t>‹#›</a:t>
            </a:fld>
            <a:endParaRPr lang="en-US" altLang="en-US"/>
          </a:p>
        </p:txBody>
      </p:sp>
    </p:spTree>
    <p:extLst>
      <p:ext uri="{BB962C8B-B14F-4D97-AF65-F5344CB8AC3E}">
        <p14:creationId xmlns:p14="http://schemas.microsoft.com/office/powerpoint/2010/main" val="10341082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70B4F6E-E7E5-4F25-86DE-EC87C6AC9F64}" type="slidenum">
              <a:rPr lang="en-US" altLang="en-US" smtClean="0"/>
              <a:pPr>
                <a:defRPr/>
              </a:pPr>
              <a:t>1</a:t>
            </a:fld>
            <a:endParaRPr lang="en-US" altLang="en-US"/>
          </a:p>
        </p:txBody>
      </p:sp>
    </p:spTree>
    <p:extLst>
      <p:ext uri="{BB962C8B-B14F-4D97-AF65-F5344CB8AC3E}">
        <p14:creationId xmlns:p14="http://schemas.microsoft.com/office/powerpoint/2010/main" val="2863348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35413" y="8774113"/>
            <a:ext cx="301307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63" tIns="45382" rIns="90763" bIns="45382"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62D2CE52-3E56-4469-9764-8B9FE18D80A6}" type="slidenum">
              <a:rPr lang="en-US" altLang="en-US"/>
              <a:pPr algn="r" eaLnBrk="1" hangingPunct="1">
                <a:spcBef>
                  <a:spcPct val="0"/>
                </a:spcBef>
              </a:pPr>
              <a:t>10</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lIns="90763" tIns="45382" rIns="90763" bIns="45382"/>
          <a:lstStyle/>
          <a:p>
            <a:pPr eaLnBrk="1" hangingPunct="1"/>
            <a:endParaRPr lang="en-CA" altLang="en-US" dirty="0"/>
          </a:p>
        </p:txBody>
      </p:sp>
    </p:spTree>
    <p:extLst>
      <p:ext uri="{BB962C8B-B14F-4D97-AF65-F5344CB8AC3E}">
        <p14:creationId xmlns:p14="http://schemas.microsoft.com/office/powerpoint/2010/main" val="2009445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70B4F6E-E7E5-4F25-86DE-EC87C6AC9F64}" type="slidenum">
              <a:rPr lang="en-US" altLang="en-US" smtClean="0"/>
              <a:pPr>
                <a:defRPr/>
              </a:pPr>
              <a:t>11</a:t>
            </a:fld>
            <a:endParaRPr lang="en-US" altLang="en-US"/>
          </a:p>
        </p:txBody>
      </p:sp>
    </p:spTree>
    <p:extLst>
      <p:ext uri="{BB962C8B-B14F-4D97-AF65-F5344CB8AC3E}">
        <p14:creationId xmlns:p14="http://schemas.microsoft.com/office/powerpoint/2010/main" val="371103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70B4F6E-E7E5-4F25-86DE-EC87C6AC9F64}" type="slidenum">
              <a:rPr lang="en-US" altLang="en-US" smtClean="0"/>
              <a:pPr>
                <a:defRPr/>
              </a:pPr>
              <a:t>12</a:t>
            </a:fld>
            <a:endParaRPr lang="en-US" altLang="en-US"/>
          </a:p>
        </p:txBody>
      </p:sp>
    </p:spTree>
    <p:extLst>
      <p:ext uri="{BB962C8B-B14F-4D97-AF65-F5344CB8AC3E}">
        <p14:creationId xmlns:p14="http://schemas.microsoft.com/office/powerpoint/2010/main" val="574763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E70B4F6E-E7E5-4F25-86DE-EC87C6AC9F64}" type="slidenum">
              <a:rPr lang="en-US" altLang="en-US" smtClean="0"/>
              <a:pPr>
                <a:defRPr/>
              </a:pPr>
              <a:t>13</a:t>
            </a:fld>
            <a:endParaRPr lang="en-US" altLang="en-US"/>
          </a:p>
        </p:txBody>
      </p:sp>
    </p:spTree>
    <p:extLst>
      <p:ext uri="{BB962C8B-B14F-4D97-AF65-F5344CB8AC3E}">
        <p14:creationId xmlns:p14="http://schemas.microsoft.com/office/powerpoint/2010/main" val="526936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E70B4F6E-E7E5-4F25-86DE-EC87C6AC9F64}" type="slidenum">
              <a:rPr lang="en-US" altLang="en-US" smtClean="0"/>
              <a:pPr>
                <a:defRPr/>
              </a:pPr>
              <a:t>14</a:t>
            </a:fld>
            <a:endParaRPr lang="en-US" altLang="en-US"/>
          </a:p>
        </p:txBody>
      </p:sp>
    </p:spTree>
    <p:extLst>
      <p:ext uri="{BB962C8B-B14F-4D97-AF65-F5344CB8AC3E}">
        <p14:creationId xmlns:p14="http://schemas.microsoft.com/office/powerpoint/2010/main" val="3732420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70B4F6E-E7E5-4F25-86DE-EC87C6AC9F64}" type="slidenum">
              <a:rPr lang="en-US" altLang="en-US" smtClean="0"/>
              <a:pPr>
                <a:defRPr/>
              </a:pPr>
              <a:t>15</a:t>
            </a:fld>
            <a:endParaRPr lang="en-US" altLang="en-US"/>
          </a:p>
        </p:txBody>
      </p:sp>
    </p:spTree>
    <p:extLst>
      <p:ext uri="{BB962C8B-B14F-4D97-AF65-F5344CB8AC3E}">
        <p14:creationId xmlns:p14="http://schemas.microsoft.com/office/powerpoint/2010/main" val="1903729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E70B4F6E-E7E5-4F25-86DE-EC87C6AC9F64}" type="slidenum">
              <a:rPr lang="en-US" altLang="en-US" smtClean="0"/>
              <a:pPr>
                <a:defRPr/>
              </a:pPr>
              <a:t>17</a:t>
            </a:fld>
            <a:endParaRPr lang="en-US" altLang="en-US"/>
          </a:p>
        </p:txBody>
      </p:sp>
    </p:spTree>
    <p:extLst>
      <p:ext uri="{BB962C8B-B14F-4D97-AF65-F5344CB8AC3E}">
        <p14:creationId xmlns:p14="http://schemas.microsoft.com/office/powerpoint/2010/main" val="3966006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935414" y="8774113"/>
            <a:ext cx="301307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58" tIns="45380" rIns="90758" bIns="45380"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C5806C98-B7B3-4CEC-8695-06CE9AC70AE0}" type="slidenum">
              <a:rPr lang="en-US" altLang="en-US"/>
              <a:pPr algn="r" eaLnBrk="1" hangingPunct="1">
                <a:spcBef>
                  <a:spcPct val="0"/>
                </a:spcBef>
              </a:pPr>
              <a:t>19</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lIns="90758" tIns="45380" rIns="90758" bIns="45380"/>
          <a:lstStyle/>
          <a:p>
            <a:pPr eaLnBrk="1" hangingPunct="1"/>
            <a:endParaRPr lang="en-CA" altLang="en-US"/>
          </a:p>
        </p:txBody>
      </p:sp>
    </p:spTree>
    <p:extLst>
      <p:ext uri="{BB962C8B-B14F-4D97-AF65-F5344CB8AC3E}">
        <p14:creationId xmlns:p14="http://schemas.microsoft.com/office/powerpoint/2010/main" val="4200334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35414" y="8774113"/>
            <a:ext cx="301307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58" tIns="45380" rIns="90758" bIns="45380"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4DF988F1-484E-472C-9C0A-8A9F8E648D96}" type="slidenum">
              <a:rPr lang="en-US" altLang="en-US"/>
              <a:pPr algn="r" eaLnBrk="1" hangingPunct="1">
                <a:spcBef>
                  <a:spcPct val="0"/>
                </a:spcBef>
              </a:pPr>
              <a:t>21</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lIns="90758" tIns="45380" rIns="90758" bIns="45380"/>
          <a:lstStyle/>
          <a:p>
            <a:pPr eaLnBrk="1" hangingPunct="1"/>
            <a:endParaRPr lang="en-CA" altLang="en-US"/>
          </a:p>
        </p:txBody>
      </p:sp>
    </p:spTree>
    <p:extLst>
      <p:ext uri="{BB962C8B-B14F-4D97-AF65-F5344CB8AC3E}">
        <p14:creationId xmlns:p14="http://schemas.microsoft.com/office/powerpoint/2010/main" val="220164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0" i="0" kern="1200" baseline="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E70B4F6E-E7E5-4F25-86DE-EC87C6AC9F64}" type="slidenum">
              <a:rPr lang="en-US" altLang="en-US" smtClean="0"/>
              <a:pPr>
                <a:defRPr/>
              </a:pPr>
              <a:t>2</a:t>
            </a:fld>
            <a:endParaRPr lang="en-US" altLang="en-US"/>
          </a:p>
        </p:txBody>
      </p:sp>
    </p:spTree>
    <p:extLst>
      <p:ext uri="{BB962C8B-B14F-4D97-AF65-F5344CB8AC3E}">
        <p14:creationId xmlns:p14="http://schemas.microsoft.com/office/powerpoint/2010/main" val="2426923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935413" y="8774113"/>
            <a:ext cx="301307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63" tIns="45382" rIns="90763" bIns="45382"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A33669E4-9F59-4050-90E1-2271786309EE}" type="slidenum">
              <a:rPr lang="en-US" altLang="en-US"/>
              <a:pPr algn="r" eaLnBrk="1" hangingPunct="1">
                <a:spcBef>
                  <a:spcPct val="0"/>
                </a:spcBef>
              </a:pPr>
              <a:t>3</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lIns="90763" tIns="45382" rIns="90763" bIns="45382"/>
          <a:lstStyle/>
          <a:p>
            <a:pPr eaLnBrk="1" hangingPunct="1"/>
            <a:endParaRPr lang="en-CA" altLang="en-US" dirty="0"/>
          </a:p>
        </p:txBody>
      </p:sp>
    </p:spTree>
    <p:extLst>
      <p:ext uri="{BB962C8B-B14F-4D97-AF65-F5344CB8AC3E}">
        <p14:creationId xmlns:p14="http://schemas.microsoft.com/office/powerpoint/2010/main" val="1610653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935413" y="8774113"/>
            <a:ext cx="301307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63" tIns="45382" rIns="90763" bIns="45382"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AE573C01-74D8-42FF-9756-898F1436B797}" type="slidenum">
              <a:rPr lang="en-US" altLang="en-US"/>
              <a:pPr algn="r" eaLnBrk="1" hangingPunct="1">
                <a:spcBef>
                  <a:spcPct val="0"/>
                </a:spcBef>
              </a:pPr>
              <a:t>4</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lIns="90763" tIns="45382" rIns="90763" bIns="45382"/>
          <a:lstStyle/>
          <a:p>
            <a:pPr eaLnBrk="1" hangingPunct="1"/>
            <a:endParaRPr lang="en-CA" altLang="en-US" dirty="0"/>
          </a:p>
        </p:txBody>
      </p:sp>
    </p:spTree>
    <p:extLst>
      <p:ext uri="{BB962C8B-B14F-4D97-AF65-F5344CB8AC3E}">
        <p14:creationId xmlns:p14="http://schemas.microsoft.com/office/powerpoint/2010/main" val="3752598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935413" y="8774113"/>
            <a:ext cx="301307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63" tIns="45382" rIns="90763" bIns="45382"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92CA20E6-F911-43D7-AFCB-FD39DD458259}" type="slidenum">
              <a:rPr lang="en-US" altLang="en-US"/>
              <a:pPr algn="r" eaLnBrk="1" hangingPunct="1">
                <a:spcBef>
                  <a:spcPct val="0"/>
                </a:spcBef>
              </a:pPr>
              <a:t>5</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lIns="90763" tIns="45382" rIns="90763" bIns="45382"/>
          <a:lstStyle/>
          <a:p>
            <a:pPr eaLnBrk="1" hangingPunct="1"/>
            <a:endParaRPr lang="en-CA" altLang="en-US" dirty="0"/>
          </a:p>
        </p:txBody>
      </p:sp>
    </p:spTree>
    <p:extLst>
      <p:ext uri="{BB962C8B-B14F-4D97-AF65-F5344CB8AC3E}">
        <p14:creationId xmlns:p14="http://schemas.microsoft.com/office/powerpoint/2010/main" val="3982833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935413" y="8774113"/>
            <a:ext cx="301307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63" tIns="45382" rIns="90763" bIns="45382"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A33669E4-9F59-4050-90E1-2271786309EE}" type="slidenum">
              <a:rPr lang="en-US" altLang="en-US"/>
              <a:pPr algn="r" eaLnBrk="1" hangingPunct="1">
                <a:spcBef>
                  <a:spcPct val="0"/>
                </a:spcBef>
              </a:pPr>
              <a:t>6</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lIns="90763" tIns="45382" rIns="90763" bIns="45382"/>
          <a:lstStyle/>
          <a:p>
            <a:pPr eaLnBrk="1" hangingPunct="1"/>
            <a:endParaRPr lang="en-CA" altLang="en-US" dirty="0"/>
          </a:p>
        </p:txBody>
      </p:sp>
    </p:spTree>
    <p:extLst>
      <p:ext uri="{BB962C8B-B14F-4D97-AF65-F5344CB8AC3E}">
        <p14:creationId xmlns:p14="http://schemas.microsoft.com/office/powerpoint/2010/main" val="3460110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935413" y="8774113"/>
            <a:ext cx="301307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63" tIns="45382" rIns="90763" bIns="45382"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A33669E4-9F59-4050-90E1-2271786309EE}" type="slidenum">
              <a:rPr lang="en-US" altLang="en-US"/>
              <a:pPr algn="r" eaLnBrk="1" hangingPunct="1">
                <a:spcBef>
                  <a:spcPct val="0"/>
                </a:spcBef>
              </a:pPr>
              <a:t>7</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lIns="90763" tIns="45382" rIns="90763" bIns="45382"/>
          <a:lstStyle/>
          <a:p>
            <a:pPr eaLnBrk="1" hangingPunct="1"/>
            <a:endParaRPr lang="en-CA" altLang="en-US" dirty="0"/>
          </a:p>
        </p:txBody>
      </p:sp>
    </p:spTree>
    <p:extLst>
      <p:ext uri="{BB962C8B-B14F-4D97-AF65-F5344CB8AC3E}">
        <p14:creationId xmlns:p14="http://schemas.microsoft.com/office/powerpoint/2010/main" val="701483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E70B4F6E-E7E5-4F25-86DE-EC87C6AC9F64}" type="slidenum">
              <a:rPr lang="en-US" altLang="en-US" smtClean="0"/>
              <a:pPr>
                <a:defRPr/>
              </a:pPr>
              <a:t>8</a:t>
            </a:fld>
            <a:endParaRPr lang="en-US" altLang="en-US"/>
          </a:p>
        </p:txBody>
      </p:sp>
    </p:spTree>
    <p:extLst>
      <p:ext uri="{BB962C8B-B14F-4D97-AF65-F5344CB8AC3E}">
        <p14:creationId xmlns:p14="http://schemas.microsoft.com/office/powerpoint/2010/main" val="1654563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35413" y="8774113"/>
            <a:ext cx="301307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63" tIns="45382" rIns="90763" bIns="45382"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62D2CE52-3E56-4469-9764-8B9FE18D80A6}" type="slidenum">
              <a:rPr lang="en-US" altLang="en-US"/>
              <a:pPr algn="r" eaLnBrk="1" hangingPunct="1">
                <a:spcBef>
                  <a:spcPct val="0"/>
                </a:spcBef>
              </a:pPr>
              <a:t>9</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lIns="90763" tIns="45382" rIns="90763" bIns="45382"/>
          <a:lstStyle/>
          <a:p>
            <a:pPr eaLnBrk="1" hangingPunct="1"/>
            <a:endParaRPr lang="en-CA" altLang="en-US"/>
          </a:p>
        </p:txBody>
      </p:sp>
    </p:spTree>
    <p:extLst>
      <p:ext uri="{BB962C8B-B14F-4D97-AF65-F5344CB8AC3E}">
        <p14:creationId xmlns:p14="http://schemas.microsoft.com/office/powerpoint/2010/main" val="287540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DDA4E0C-E1E4-4BE2-BB56-77BFF486066E}" type="slidenum">
              <a:rPr lang="en-US" altLang="en-US"/>
              <a:pPr>
                <a:defRPr/>
              </a:pPr>
              <a:t>‹#›</a:t>
            </a:fld>
            <a:endParaRPr lang="en-US" altLang="en-US"/>
          </a:p>
        </p:txBody>
      </p:sp>
    </p:spTree>
    <p:extLst>
      <p:ext uri="{BB962C8B-B14F-4D97-AF65-F5344CB8AC3E}">
        <p14:creationId xmlns:p14="http://schemas.microsoft.com/office/powerpoint/2010/main" val="1866146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ED1F4C4-7881-49F6-941F-A025E35E664A}" type="slidenum">
              <a:rPr lang="en-US" altLang="en-US"/>
              <a:pPr>
                <a:defRPr/>
              </a:pPr>
              <a:t>‹#›</a:t>
            </a:fld>
            <a:endParaRPr lang="en-US" altLang="en-US"/>
          </a:p>
        </p:txBody>
      </p:sp>
    </p:spTree>
    <p:extLst>
      <p:ext uri="{BB962C8B-B14F-4D97-AF65-F5344CB8AC3E}">
        <p14:creationId xmlns:p14="http://schemas.microsoft.com/office/powerpoint/2010/main" val="87148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B6C43BF-4998-40E3-BDC8-14BFACEEBF90}" type="slidenum">
              <a:rPr lang="en-US" altLang="en-US"/>
              <a:pPr>
                <a:defRPr/>
              </a:pPr>
              <a:t>‹#›</a:t>
            </a:fld>
            <a:endParaRPr lang="en-US" altLang="en-US"/>
          </a:p>
        </p:txBody>
      </p:sp>
    </p:spTree>
    <p:extLst>
      <p:ext uri="{BB962C8B-B14F-4D97-AF65-F5344CB8AC3E}">
        <p14:creationId xmlns:p14="http://schemas.microsoft.com/office/powerpoint/2010/main" val="3846800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03466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AC9397B-49C8-4E6D-99A8-3F90758EC5D6}" type="slidenum">
              <a:rPr lang="en-US" altLang="en-US"/>
              <a:pPr>
                <a:defRPr/>
              </a:pPr>
              <a:t>‹#›</a:t>
            </a:fld>
            <a:endParaRPr lang="en-US" altLang="en-US"/>
          </a:p>
        </p:txBody>
      </p:sp>
    </p:spTree>
    <p:extLst>
      <p:ext uri="{BB962C8B-B14F-4D97-AF65-F5344CB8AC3E}">
        <p14:creationId xmlns:p14="http://schemas.microsoft.com/office/powerpoint/2010/main" val="871225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CAFF857-8021-4E62-B2DE-5EAB2381772A}" type="slidenum">
              <a:rPr lang="en-US" altLang="en-US"/>
              <a:pPr>
                <a:defRPr/>
              </a:pPr>
              <a:t>‹#›</a:t>
            </a:fld>
            <a:endParaRPr lang="en-US" altLang="en-US"/>
          </a:p>
        </p:txBody>
      </p:sp>
    </p:spTree>
    <p:extLst>
      <p:ext uri="{BB962C8B-B14F-4D97-AF65-F5344CB8AC3E}">
        <p14:creationId xmlns:p14="http://schemas.microsoft.com/office/powerpoint/2010/main" val="3595812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2A7144B-9DA0-4686-98A6-51B04A69A764}" type="slidenum">
              <a:rPr lang="en-US" altLang="en-US"/>
              <a:pPr>
                <a:defRPr/>
              </a:pPr>
              <a:t>‹#›</a:t>
            </a:fld>
            <a:endParaRPr lang="en-US" altLang="en-US"/>
          </a:p>
        </p:txBody>
      </p:sp>
    </p:spTree>
    <p:extLst>
      <p:ext uri="{BB962C8B-B14F-4D97-AF65-F5344CB8AC3E}">
        <p14:creationId xmlns:p14="http://schemas.microsoft.com/office/powerpoint/2010/main" val="3507299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57A671F8-661A-4462-929C-F9A758C12453}" type="slidenum">
              <a:rPr lang="en-US" altLang="en-US"/>
              <a:pPr>
                <a:defRPr/>
              </a:pPr>
              <a:t>‹#›</a:t>
            </a:fld>
            <a:endParaRPr lang="en-US" altLang="en-US"/>
          </a:p>
        </p:txBody>
      </p:sp>
    </p:spTree>
    <p:extLst>
      <p:ext uri="{BB962C8B-B14F-4D97-AF65-F5344CB8AC3E}">
        <p14:creationId xmlns:p14="http://schemas.microsoft.com/office/powerpoint/2010/main" val="3222298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27616DC-3A3C-41E1-AFF0-16A5E5778321}" type="slidenum">
              <a:rPr lang="en-US" altLang="en-US"/>
              <a:pPr>
                <a:defRPr/>
              </a:pPr>
              <a:t>‹#›</a:t>
            </a:fld>
            <a:endParaRPr lang="en-US" altLang="en-US"/>
          </a:p>
        </p:txBody>
      </p:sp>
    </p:spTree>
    <p:extLst>
      <p:ext uri="{BB962C8B-B14F-4D97-AF65-F5344CB8AC3E}">
        <p14:creationId xmlns:p14="http://schemas.microsoft.com/office/powerpoint/2010/main" val="3484661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D3373178-FC7B-49C2-86F8-CD1405FE563E}" type="slidenum">
              <a:rPr lang="en-US" altLang="en-US"/>
              <a:pPr>
                <a:defRPr/>
              </a:pPr>
              <a:t>‹#›</a:t>
            </a:fld>
            <a:endParaRPr lang="en-US" altLang="en-US"/>
          </a:p>
        </p:txBody>
      </p:sp>
    </p:spTree>
    <p:extLst>
      <p:ext uri="{BB962C8B-B14F-4D97-AF65-F5344CB8AC3E}">
        <p14:creationId xmlns:p14="http://schemas.microsoft.com/office/powerpoint/2010/main" val="789549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EBB2471-9B08-44FA-B86D-233190596DB3}" type="slidenum">
              <a:rPr lang="en-US" altLang="en-US"/>
              <a:pPr>
                <a:defRPr/>
              </a:pPr>
              <a:t>‹#›</a:t>
            </a:fld>
            <a:endParaRPr lang="en-US" altLang="en-US"/>
          </a:p>
        </p:txBody>
      </p:sp>
    </p:spTree>
    <p:extLst>
      <p:ext uri="{BB962C8B-B14F-4D97-AF65-F5344CB8AC3E}">
        <p14:creationId xmlns:p14="http://schemas.microsoft.com/office/powerpoint/2010/main" val="2457581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E386492-077A-4983-8EA4-1B5222BD1CB9}" type="slidenum">
              <a:rPr lang="en-US" altLang="en-US"/>
              <a:pPr>
                <a:defRPr/>
              </a:pPr>
              <a:t>‹#›</a:t>
            </a:fld>
            <a:endParaRPr lang="en-US" altLang="en-US"/>
          </a:p>
        </p:txBody>
      </p:sp>
    </p:spTree>
    <p:extLst>
      <p:ext uri="{BB962C8B-B14F-4D97-AF65-F5344CB8AC3E}">
        <p14:creationId xmlns:p14="http://schemas.microsoft.com/office/powerpoint/2010/main" val="413687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42022703-FC04-4F09-A28A-3AD4E594EF2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www.ic3.gov/Media/PDF/AnnualReport/2021_IC3Report.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ic3.gov/Media/PDF/AnnualReport/2021_IC3Report.pdf"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tmp"/></Relationships>
</file>

<file path=ppt/slides/_rels/slide15.xml.rels><?xml version="1.0" encoding="UTF-8" standalone="yes"?>
<Relationships xmlns="http://schemas.openxmlformats.org/package/2006/relationships"><Relationship Id="rId3" Type="http://schemas.openxmlformats.org/officeDocument/2006/relationships/hyperlink" Target="https://www2.deloitte.com/my/en/pages/risk/articles/91-percent-of-all-cyber-attacks-begin-with-a-phishing-email-to-an-unexpected-victim.htm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cyber.gc.ca/en/guidance/cyber-threat-bulletin-ransomware-threat-2021"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2514600"/>
            <a:ext cx="8229600" cy="1600200"/>
          </a:xfrm>
        </p:spPr>
        <p:txBody>
          <a:bodyPr/>
          <a:lstStyle/>
          <a:p>
            <a:pPr eaLnBrk="1" hangingPunct="1"/>
            <a:r>
              <a:rPr lang="en-US" altLang="en-US" sz="4000" dirty="0">
                <a:solidFill>
                  <a:schemeClr val="tx1"/>
                </a:solidFill>
                <a:latin typeface="Josefin Sans Bold" pitchFamily="2" charset="0"/>
              </a:rPr>
              <a:t>Privacy Overview</a:t>
            </a:r>
            <a:br>
              <a:rPr lang="en-US" altLang="en-US" sz="4000" dirty="0">
                <a:solidFill>
                  <a:schemeClr val="tx1"/>
                </a:solidFill>
                <a:latin typeface="Josefin Sans Bold" pitchFamily="2" charset="0"/>
              </a:rPr>
            </a:br>
            <a:endParaRPr lang="en-US" altLang="zh-TW" sz="3200" dirty="0">
              <a:solidFill>
                <a:schemeClr val="tx1"/>
              </a:solidFill>
              <a:latin typeface="Josefin Sans Bold" pitchFamily="2" charset="0"/>
              <a:ea typeface="新細明體" pitchFamily="18" charset="-120"/>
            </a:endParaRPr>
          </a:p>
        </p:txBody>
      </p:sp>
      <p:sp>
        <p:nvSpPr>
          <p:cNvPr id="2052" name="Rectangle 4"/>
          <p:cNvSpPr>
            <a:spLocks noChangeArrowheads="1"/>
          </p:cNvSpPr>
          <p:nvPr/>
        </p:nvSpPr>
        <p:spPr bwMode="auto">
          <a:xfrm>
            <a:off x="0" y="3276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CA" altLang="en-US" sz="1800"/>
          </a:p>
        </p:txBody>
      </p:sp>
      <p:pic>
        <p:nvPicPr>
          <p:cNvPr id="3" name="Picture 2" descr="Diagram&#10;&#10;Description automatically generated">
            <a:extLst>
              <a:ext uri="{FF2B5EF4-FFF2-40B4-BE49-F238E27FC236}">
                <a16:creationId xmlns:a16="http://schemas.microsoft.com/office/drawing/2014/main" id="{61CF0D37-A2B9-4C24-9D68-88E59A75D8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442" y="234371"/>
            <a:ext cx="4506558" cy="11266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6"/>
          <p:cNvSpPr txBox="1">
            <a:spLocks noGrp="1"/>
          </p:cNvSpPr>
          <p:nvPr/>
        </p:nvSpPr>
        <p:spPr bwMode="auto">
          <a:xfrm>
            <a:off x="70104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B37039F5-94BB-40DA-BD10-757823999D23}" type="slidenum">
              <a:rPr lang="en-US" altLang="en-US" sz="1000"/>
              <a:pPr algn="r" eaLnBrk="1" hangingPunct="1">
                <a:spcBef>
                  <a:spcPct val="0"/>
                </a:spcBef>
                <a:buFontTx/>
                <a:buNone/>
              </a:pPr>
              <a:t>10</a:t>
            </a:fld>
            <a:endParaRPr lang="en-US" altLang="en-US" sz="1000"/>
          </a:p>
        </p:txBody>
      </p:sp>
      <p:sp>
        <p:nvSpPr>
          <p:cNvPr id="21507" name="Rectangle 2"/>
          <p:cNvSpPr>
            <a:spLocks noGrp="1" noChangeArrowheads="1"/>
          </p:cNvSpPr>
          <p:nvPr>
            <p:ph type="title"/>
          </p:nvPr>
        </p:nvSpPr>
        <p:spPr>
          <a:xfrm>
            <a:off x="457200" y="3748"/>
            <a:ext cx="8229600" cy="1143000"/>
          </a:xfrm>
        </p:spPr>
        <p:txBody>
          <a:bodyPr/>
          <a:lstStyle/>
          <a:p>
            <a:pPr eaLnBrk="1" hangingPunct="1"/>
            <a:r>
              <a:rPr lang="en-US" altLang="en-US" sz="3000" b="1" dirty="0">
                <a:solidFill>
                  <a:schemeClr val="tx1"/>
                </a:solidFill>
                <a:latin typeface="Josefin Sans Bold" pitchFamily="2" charset="0"/>
              </a:rPr>
              <a:t>Implications of a Privacy Breach </a:t>
            </a:r>
          </a:p>
        </p:txBody>
      </p:sp>
      <p:sp>
        <p:nvSpPr>
          <p:cNvPr id="2" name="Content Placeholder 1"/>
          <p:cNvSpPr>
            <a:spLocks noGrp="1"/>
          </p:cNvSpPr>
          <p:nvPr>
            <p:ph idx="1"/>
          </p:nvPr>
        </p:nvSpPr>
        <p:spPr>
          <a:xfrm>
            <a:off x="381000" y="1066800"/>
            <a:ext cx="8229600" cy="4525963"/>
          </a:xfrm>
        </p:spPr>
        <p:txBody>
          <a:bodyPr/>
          <a:lstStyle/>
          <a:p>
            <a:r>
              <a:rPr lang="en-US" sz="2400" dirty="0">
                <a:latin typeface="Josefin Sans" pitchFamily="2" charset="0"/>
              </a:rPr>
              <a:t>Reporting</a:t>
            </a:r>
          </a:p>
          <a:p>
            <a:pPr lvl="1"/>
            <a:r>
              <a:rPr lang="en-US" sz="2000" dirty="0">
                <a:latin typeface="Josefin Sans" pitchFamily="2" charset="0"/>
              </a:rPr>
              <a:t>Corporate Privacy Officer, senior management</a:t>
            </a:r>
          </a:p>
          <a:p>
            <a:pPr lvl="1"/>
            <a:r>
              <a:rPr lang="en-US" sz="2000" dirty="0">
                <a:latin typeface="Josefin Sans" pitchFamily="2" charset="0"/>
              </a:rPr>
              <a:t>Information and Privacy Commissioner (IPC)</a:t>
            </a:r>
          </a:p>
          <a:p>
            <a:pPr lvl="1"/>
            <a:r>
              <a:rPr lang="en-US" sz="2000" dirty="0">
                <a:latin typeface="Josefin Sans" pitchFamily="2" charset="0"/>
              </a:rPr>
              <a:t>Professional college (if disciplinary actions taken)</a:t>
            </a:r>
          </a:p>
          <a:p>
            <a:r>
              <a:rPr lang="en-US" sz="2400" dirty="0">
                <a:latin typeface="Josefin Sans" pitchFamily="2" charset="0"/>
              </a:rPr>
              <a:t>Notify impacted individual(s)</a:t>
            </a:r>
          </a:p>
          <a:p>
            <a:pPr lvl="1"/>
            <a:r>
              <a:rPr lang="en-US" sz="2000" dirty="0">
                <a:latin typeface="Josefin Sans" pitchFamily="2" charset="0"/>
              </a:rPr>
              <a:t>individual has the right to complain to the IPC</a:t>
            </a:r>
          </a:p>
          <a:p>
            <a:r>
              <a:rPr lang="en-US" sz="2400" dirty="0">
                <a:latin typeface="Josefin Sans" pitchFamily="2" charset="0"/>
              </a:rPr>
              <a:t>Corrective and/or Disciplinary Actions</a:t>
            </a:r>
          </a:p>
          <a:p>
            <a:pPr lvl="1"/>
            <a:r>
              <a:rPr lang="en-US" sz="2000" dirty="0">
                <a:latin typeface="Josefin Sans" pitchFamily="2" charset="0"/>
              </a:rPr>
              <a:t>Implement corrective actions to prevent future happenings</a:t>
            </a:r>
          </a:p>
          <a:p>
            <a:pPr lvl="1"/>
            <a:r>
              <a:rPr lang="en-US" sz="2000" dirty="0">
                <a:latin typeface="Josefin Sans" pitchFamily="2" charset="0"/>
              </a:rPr>
              <a:t>disciplinary actions may be taken if determined to be a willful breach</a:t>
            </a:r>
          </a:p>
          <a:p>
            <a:r>
              <a:rPr lang="en-US" sz="2400" dirty="0">
                <a:latin typeface="Josefin Sans" pitchFamily="2" charset="0"/>
              </a:rPr>
              <a:t>Possibility of Prosecution</a:t>
            </a:r>
          </a:p>
          <a:p>
            <a:pPr lvl="1"/>
            <a:r>
              <a:rPr lang="en-US" sz="2000" dirty="0">
                <a:latin typeface="Josefin Sans" pitchFamily="2" charset="0"/>
              </a:rPr>
              <a:t>IPC has the right to investigate and take legal actions with all reported breaches </a:t>
            </a:r>
          </a:p>
        </p:txBody>
      </p:sp>
    </p:spTree>
    <p:extLst>
      <p:ext uri="{BB962C8B-B14F-4D97-AF65-F5344CB8AC3E}">
        <p14:creationId xmlns:p14="http://schemas.microsoft.com/office/powerpoint/2010/main" val="3992880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C012B-1E1E-4525-B9C8-C76FDA8FD0CD}"/>
              </a:ext>
            </a:extLst>
          </p:cNvPr>
          <p:cNvSpPr txBox="1">
            <a:spLocks/>
          </p:cNvSpPr>
          <p:nvPr/>
        </p:nvSpPr>
        <p:spPr>
          <a:xfrm>
            <a:off x="228600" y="597425"/>
            <a:ext cx="8520600" cy="5727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3000" kern="0" dirty="0">
                <a:latin typeface="Josefin Sans Bold" pitchFamily="2" charset="0"/>
              </a:rPr>
              <a:t>What is Information Security?</a:t>
            </a:r>
          </a:p>
        </p:txBody>
      </p:sp>
      <p:sp>
        <p:nvSpPr>
          <p:cNvPr id="3" name="Text Placeholder 2">
            <a:extLst>
              <a:ext uri="{FF2B5EF4-FFF2-40B4-BE49-F238E27FC236}">
                <a16:creationId xmlns:a16="http://schemas.microsoft.com/office/drawing/2014/main" id="{E4E3C95A-A1E1-442E-B021-92FCFFECB3A4}"/>
              </a:ext>
            </a:extLst>
          </p:cNvPr>
          <p:cNvSpPr txBox="1">
            <a:spLocks/>
          </p:cNvSpPr>
          <p:nvPr/>
        </p:nvSpPr>
        <p:spPr>
          <a:xfrm>
            <a:off x="762000" y="1612800"/>
            <a:ext cx="7467600" cy="3416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sz="2000" kern="0" dirty="0">
                <a:latin typeface="Josefin Sans" pitchFamily="2" charset="0"/>
              </a:rPr>
              <a:t>Information security is the practice of preventing unauthorized access, use, disclosure, disruption, modification, inspection, recording or destruction of information, regardless of the form the data may take (e.g., electronic, physical). </a:t>
            </a:r>
          </a:p>
          <a:p>
            <a:pPr>
              <a:spcBef>
                <a:spcPts val="1200"/>
              </a:spcBef>
            </a:pPr>
            <a:r>
              <a:rPr lang="en-US" sz="2000" kern="0" dirty="0">
                <a:latin typeface="Josefin Sans" pitchFamily="2" charset="0"/>
              </a:rPr>
              <a:t>At Yee Hong, we treat Information Security seriously. We are the custodians of the information of our residents and clients. Whether the info resides on email or an electronic document, on a laptop, on a storage device, on paper, in a file, etc. it is our responsibility to uphold its confidentiality, integrity and availability.</a:t>
            </a:r>
          </a:p>
        </p:txBody>
      </p:sp>
      <p:sp>
        <p:nvSpPr>
          <p:cNvPr id="5" name="Slide Number Placeholder 6"/>
          <p:cNvSpPr txBox="1">
            <a:spLocks noGrp="1"/>
          </p:cNvSpPr>
          <p:nvPr/>
        </p:nvSpPr>
        <p:spPr bwMode="auto">
          <a:xfrm>
            <a:off x="70866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8D09B781-11D2-40CA-AB2A-815526E6459B}" type="slidenum">
              <a:rPr lang="en-US" altLang="en-US" sz="1000"/>
              <a:pPr algn="r" eaLnBrk="1" hangingPunct="1">
                <a:spcBef>
                  <a:spcPct val="0"/>
                </a:spcBef>
                <a:buFontTx/>
                <a:buNone/>
              </a:pPr>
              <a:t>11</a:t>
            </a:fld>
            <a:endParaRPr lang="en-US" altLang="en-US" sz="1000" dirty="0"/>
          </a:p>
        </p:txBody>
      </p:sp>
    </p:spTree>
    <p:extLst>
      <p:ext uri="{BB962C8B-B14F-4D97-AF65-F5344CB8AC3E}">
        <p14:creationId xmlns:p14="http://schemas.microsoft.com/office/powerpoint/2010/main" val="4098617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a:spLocks noGrp="1"/>
          </p:cNvSpPr>
          <p:nvPr/>
        </p:nvSpPr>
        <p:spPr bwMode="auto">
          <a:xfrm>
            <a:off x="70866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8D09B781-11D2-40CA-AB2A-815526E6459B}" type="slidenum">
              <a:rPr lang="en-US" altLang="en-US" sz="1000"/>
              <a:pPr algn="r" eaLnBrk="1" hangingPunct="1">
                <a:spcBef>
                  <a:spcPct val="0"/>
                </a:spcBef>
                <a:buFontTx/>
                <a:buNone/>
              </a:pPr>
              <a:t>12</a:t>
            </a:fld>
            <a:endParaRPr lang="en-US" altLang="en-US" sz="1000" dirty="0"/>
          </a:p>
        </p:txBody>
      </p:sp>
      <p:sp>
        <p:nvSpPr>
          <p:cNvPr id="4" name="Title 1">
            <a:extLst>
              <a:ext uri="{FF2B5EF4-FFF2-40B4-BE49-F238E27FC236}">
                <a16:creationId xmlns:a16="http://schemas.microsoft.com/office/drawing/2014/main" id="{9DC34DE1-4AD4-44D1-BE76-66CC6AB50D64}"/>
              </a:ext>
            </a:extLst>
          </p:cNvPr>
          <p:cNvSpPr txBox="1">
            <a:spLocks/>
          </p:cNvSpPr>
          <p:nvPr/>
        </p:nvSpPr>
        <p:spPr>
          <a:xfrm>
            <a:off x="311700" y="445025"/>
            <a:ext cx="8520600" cy="5727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3000" b="1" kern="0" dirty="0">
                <a:solidFill>
                  <a:schemeClr val="tx1"/>
                </a:solidFill>
                <a:latin typeface="Josefin Sans Bold" pitchFamily="2" charset="0"/>
              </a:rPr>
              <a:t>Why should we care?</a:t>
            </a:r>
          </a:p>
        </p:txBody>
      </p:sp>
      <p:sp>
        <p:nvSpPr>
          <p:cNvPr id="5" name="Text Placeholder 2">
            <a:extLst>
              <a:ext uri="{FF2B5EF4-FFF2-40B4-BE49-F238E27FC236}">
                <a16:creationId xmlns:a16="http://schemas.microsoft.com/office/drawing/2014/main" id="{6E21555F-6380-4EEE-BCEB-6022BE38FDCA}"/>
              </a:ext>
            </a:extLst>
          </p:cNvPr>
          <p:cNvSpPr txBox="1">
            <a:spLocks/>
          </p:cNvSpPr>
          <p:nvPr/>
        </p:nvSpPr>
        <p:spPr>
          <a:xfrm>
            <a:off x="311700" y="1460400"/>
            <a:ext cx="8520600" cy="3416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indent="-231775"/>
            <a:r>
              <a:rPr lang="en-US" sz="2000" kern="0" dirty="0">
                <a:latin typeface="Josefin Sans" pitchFamily="2" charset="0"/>
              </a:rPr>
              <a:t>Among the top reasons are:</a:t>
            </a:r>
          </a:p>
          <a:p>
            <a:pPr lvl="1">
              <a:spcBef>
                <a:spcPts val="1200"/>
              </a:spcBef>
            </a:pPr>
            <a:r>
              <a:rPr lang="en-US" sz="2000" kern="0" dirty="0">
                <a:latin typeface="Josefin Sans" pitchFamily="2" charset="0"/>
              </a:rPr>
              <a:t>Data leaked may cause harm to our clients, residents, volunteers or employees</a:t>
            </a:r>
          </a:p>
          <a:p>
            <a:pPr lvl="1">
              <a:spcBef>
                <a:spcPts val="1200"/>
              </a:spcBef>
            </a:pPr>
            <a:r>
              <a:rPr lang="en-US" sz="2000" kern="0" dirty="0">
                <a:latin typeface="Josefin Sans" pitchFamily="2" charset="0"/>
              </a:rPr>
              <a:t>Data leaked may result in financial loss for Yee Hong</a:t>
            </a:r>
          </a:p>
          <a:p>
            <a:pPr lvl="1">
              <a:spcBef>
                <a:spcPts val="1200"/>
              </a:spcBef>
            </a:pPr>
            <a:r>
              <a:rPr lang="en-US" sz="2000" kern="0" dirty="0">
                <a:latin typeface="Josefin Sans" pitchFamily="2" charset="0"/>
              </a:rPr>
              <a:t>Could seriously compromise the public trust in Yee Hong</a:t>
            </a:r>
          </a:p>
          <a:p>
            <a:pPr lvl="1">
              <a:spcBef>
                <a:spcPts val="1200"/>
              </a:spcBef>
            </a:pPr>
            <a:r>
              <a:rPr lang="en-US" sz="2000" kern="0" dirty="0">
                <a:latin typeface="Josefin Sans" pitchFamily="2" charset="0"/>
              </a:rPr>
              <a:t>Could result in regulatory non-compliance </a:t>
            </a:r>
          </a:p>
          <a:p>
            <a:pPr lvl="1">
              <a:spcBef>
                <a:spcPts val="1200"/>
              </a:spcBef>
            </a:pPr>
            <a:r>
              <a:rPr lang="en-US" sz="2000" kern="0" dirty="0">
                <a:latin typeface="Josefin Sans" pitchFamily="2" charset="0"/>
              </a:rPr>
              <a:t>Recovering from a data breach is expensive and not guaranteed</a:t>
            </a:r>
          </a:p>
        </p:txBody>
      </p:sp>
    </p:spTree>
    <p:extLst>
      <p:ext uri="{BB962C8B-B14F-4D97-AF65-F5344CB8AC3E}">
        <p14:creationId xmlns:p14="http://schemas.microsoft.com/office/powerpoint/2010/main" val="2909764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a:spLocks noGrp="1"/>
          </p:cNvSpPr>
          <p:nvPr/>
        </p:nvSpPr>
        <p:spPr bwMode="auto">
          <a:xfrm>
            <a:off x="70866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8D09B781-11D2-40CA-AB2A-815526E6459B}" type="slidenum">
              <a:rPr lang="en-US" altLang="en-US" sz="1000"/>
              <a:pPr algn="r" eaLnBrk="1" hangingPunct="1">
                <a:spcBef>
                  <a:spcPct val="0"/>
                </a:spcBef>
                <a:buFontTx/>
                <a:buNone/>
              </a:pPr>
              <a:t>13</a:t>
            </a:fld>
            <a:endParaRPr lang="en-US" altLang="en-US" sz="1000" dirty="0"/>
          </a:p>
        </p:txBody>
      </p:sp>
      <p:sp>
        <p:nvSpPr>
          <p:cNvPr id="5" name="Shape 93"/>
          <p:cNvSpPr txBox="1"/>
          <p:nvPr/>
        </p:nvSpPr>
        <p:spPr>
          <a:xfrm>
            <a:off x="381000" y="457200"/>
            <a:ext cx="8153400" cy="452100"/>
          </a:xfrm>
          <a:prstGeom prst="rect">
            <a:avLst/>
          </a:prstGeom>
          <a:noFill/>
          <a:ln>
            <a:noFill/>
          </a:ln>
        </p:spPr>
        <p:txBody>
          <a:bodyPr spcFirstLastPara="1" wrap="square" lIns="0" tIns="12700" rIns="0" bIns="0" anchor="t" anchorCtr="0">
            <a:noAutofit/>
          </a:bodyPr>
          <a:lstStyle/>
          <a:p>
            <a:pPr marL="12700" lvl="0" indent="0" algn="ctr" rtl="0">
              <a:spcBef>
                <a:spcPts val="0"/>
              </a:spcBef>
              <a:spcAft>
                <a:spcPts val="0"/>
              </a:spcAft>
              <a:buNone/>
            </a:pPr>
            <a:r>
              <a:rPr lang="en" sz="3000" b="1" dirty="0">
                <a:latin typeface="Josefin Sans Bold" pitchFamily="2" charset="0"/>
              </a:rPr>
              <a:t>IC3 Complaint Statistics*</a:t>
            </a:r>
            <a:endParaRPr sz="3000" b="1" dirty="0">
              <a:latin typeface="Josefin Sans Bold" pitchFamily="2" charset="0"/>
            </a:endParaRPr>
          </a:p>
        </p:txBody>
      </p:sp>
      <p:sp>
        <p:nvSpPr>
          <p:cNvPr id="6" name="Shape 94"/>
          <p:cNvSpPr txBox="1"/>
          <p:nvPr/>
        </p:nvSpPr>
        <p:spPr>
          <a:xfrm>
            <a:off x="685800" y="1353600"/>
            <a:ext cx="7848600" cy="3294600"/>
          </a:xfrm>
          <a:prstGeom prst="rect">
            <a:avLst/>
          </a:prstGeom>
          <a:noFill/>
          <a:ln>
            <a:noFill/>
          </a:ln>
        </p:spPr>
        <p:txBody>
          <a:bodyPr spcFirstLastPara="1" wrap="square" lIns="0" tIns="22850" rIns="0" bIns="0" anchor="t" anchorCtr="0">
            <a:noAutofit/>
          </a:bodyPr>
          <a:lstStyle/>
          <a:p>
            <a:pPr marL="12701" marR="209550" lvl="0" algn="l" rtl="0">
              <a:lnSpc>
                <a:spcPct val="100899"/>
              </a:lnSpc>
              <a:spcBef>
                <a:spcPts val="1200"/>
              </a:spcBef>
              <a:spcAft>
                <a:spcPts val="0"/>
              </a:spcAft>
              <a:buClr>
                <a:schemeClr val="tx1"/>
              </a:buClr>
              <a:buSzPct val="100000"/>
            </a:pPr>
            <a:endParaRPr sz="2000" dirty="0">
              <a:latin typeface="+mn-lt"/>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126" y="990600"/>
            <a:ext cx="7687748" cy="5096246"/>
          </a:xfrm>
          <a:prstGeom prst="rect">
            <a:avLst/>
          </a:prstGeom>
        </p:spPr>
      </p:pic>
      <p:sp>
        <p:nvSpPr>
          <p:cNvPr id="10" name="TextBox 9"/>
          <p:cNvSpPr txBox="1"/>
          <p:nvPr/>
        </p:nvSpPr>
        <p:spPr>
          <a:xfrm>
            <a:off x="728126" y="6254147"/>
            <a:ext cx="2430474" cy="276999"/>
          </a:xfrm>
          <a:prstGeom prst="rect">
            <a:avLst/>
          </a:prstGeom>
          <a:noFill/>
        </p:spPr>
        <p:txBody>
          <a:bodyPr wrap="none" rtlCol="0">
            <a:spAutoFit/>
          </a:bodyPr>
          <a:lstStyle/>
          <a:p>
            <a:r>
              <a:rPr lang="en-US" sz="1200" dirty="0"/>
              <a:t>* </a:t>
            </a:r>
            <a:r>
              <a:rPr lang="en-US" sz="1200" dirty="0">
                <a:hlinkClick r:id="rId4"/>
              </a:rPr>
              <a:t>FBI Internet Crime Report 2021</a:t>
            </a:r>
            <a:endParaRPr lang="en-US" sz="1200" dirty="0"/>
          </a:p>
        </p:txBody>
      </p:sp>
    </p:spTree>
    <p:extLst>
      <p:ext uri="{BB962C8B-B14F-4D97-AF65-F5344CB8AC3E}">
        <p14:creationId xmlns:p14="http://schemas.microsoft.com/office/powerpoint/2010/main" val="1455173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a:spLocks noGrp="1"/>
          </p:cNvSpPr>
          <p:nvPr/>
        </p:nvSpPr>
        <p:spPr bwMode="auto">
          <a:xfrm>
            <a:off x="70866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8D09B781-11D2-40CA-AB2A-815526E6459B}" type="slidenum">
              <a:rPr lang="en-US" altLang="en-US" sz="1000"/>
              <a:pPr algn="r" eaLnBrk="1" hangingPunct="1">
                <a:spcBef>
                  <a:spcPct val="0"/>
                </a:spcBef>
                <a:buFontTx/>
                <a:buNone/>
              </a:pPr>
              <a:t>14</a:t>
            </a:fld>
            <a:endParaRPr lang="en-US" altLang="en-US" sz="1000" dirty="0"/>
          </a:p>
        </p:txBody>
      </p:sp>
      <p:sp>
        <p:nvSpPr>
          <p:cNvPr id="5" name="Shape 93"/>
          <p:cNvSpPr txBox="1"/>
          <p:nvPr/>
        </p:nvSpPr>
        <p:spPr>
          <a:xfrm>
            <a:off x="381000" y="457200"/>
            <a:ext cx="8153400" cy="452100"/>
          </a:xfrm>
          <a:prstGeom prst="rect">
            <a:avLst/>
          </a:prstGeom>
          <a:noFill/>
          <a:ln>
            <a:noFill/>
          </a:ln>
        </p:spPr>
        <p:txBody>
          <a:bodyPr spcFirstLastPara="1" wrap="square" lIns="0" tIns="12700" rIns="0" bIns="0" anchor="t" anchorCtr="0">
            <a:noAutofit/>
          </a:bodyPr>
          <a:lstStyle/>
          <a:p>
            <a:pPr marL="12700" lvl="0" indent="0" algn="ctr" rtl="0">
              <a:spcBef>
                <a:spcPts val="0"/>
              </a:spcBef>
              <a:spcAft>
                <a:spcPts val="0"/>
              </a:spcAft>
              <a:buNone/>
            </a:pPr>
            <a:endParaRPr sz="3000" b="1" dirty="0">
              <a:latin typeface="Josefin Sans Bold" pitchFamily="2" charset="0"/>
            </a:endParaRPr>
          </a:p>
        </p:txBody>
      </p:sp>
      <p:sp>
        <p:nvSpPr>
          <p:cNvPr id="6" name="Shape 94"/>
          <p:cNvSpPr txBox="1"/>
          <p:nvPr/>
        </p:nvSpPr>
        <p:spPr>
          <a:xfrm>
            <a:off x="685800" y="1353600"/>
            <a:ext cx="7848600" cy="3294600"/>
          </a:xfrm>
          <a:prstGeom prst="rect">
            <a:avLst/>
          </a:prstGeom>
          <a:noFill/>
          <a:ln>
            <a:noFill/>
          </a:ln>
        </p:spPr>
        <p:txBody>
          <a:bodyPr spcFirstLastPara="1" wrap="square" lIns="0" tIns="22850" rIns="0" bIns="0" anchor="t" anchorCtr="0">
            <a:noAutofit/>
          </a:bodyPr>
          <a:lstStyle/>
          <a:p>
            <a:pPr marL="12701" marR="209550" lvl="0" algn="l" rtl="0">
              <a:lnSpc>
                <a:spcPct val="100899"/>
              </a:lnSpc>
              <a:spcBef>
                <a:spcPts val="1200"/>
              </a:spcBef>
              <a:spcAft>
                <a:spcPts val="0"/>
              </a:spcAft>
              <a:buClr>
                <a:schemeClr val="tx1"/>
              </a:buClr>
              <a:buSzPct val="100000"/>
            </a:pPr>
            <a:endParaRPr sz="2000" dirty="0">
              <a:latin typeface="+mn-lt"/>
            </a:endParaRPr>
          </a:p>
        </p:txBody>
      </p:sp>
      <p:sp>
        <p:nvSpPr>
          <p:cNvPr id="10" name="TextBox 9"/>
          <p:cNvSpPr txBox="1"/>
          <p:nvPr/>
        </p:nvSpPr>
        <p:spPr>
          <a:xfrm>
            <a:off x="728126" y="6254147"/>
            <a:ext cx="2430474" cy="276999"/>
          </a:xfrm>
          <a:prstGeom prst="rect">
            <a:avLst/>
          </a:prstGeom>
          <a:noFill/>
        </p:spPr>
        <p:txBody>
          <a:bodyPr wrap="none" rtlCol="0">
            <a:spAutoFit/>
          </a:bodyPr>
          <a:lstStyle/>
          <a:p>
            <a:r>
              <a:rPr lang="en-US" sz="1200" dirty="0"/>
              <a:t>* </a:t>
            </a:r>
            <a:r>
              <a:rPr lang="en-US" sz="1200" dirty="0">
                <a:hlinkClick r:id="rId3"/>
              </a:rPr>
              <a:t>FBI Internet Crime Report 2021</a:t>
            </a:r>
            <a:endParaRPr lang="en-US" sz="1200" dirty="0"/>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100" y="935620"/>
            <a:ext cx="7344300" cy="5113120"/>
          </a:xfrm>
          <a:prstGeom prst="rect">
            <a:avLst/>
          </a:prstGeom>
        </p:spPr>
      </p:pic>
      <p:sp>
        <p:nvSpPr>
          <p:cNvPr id="8" name="Shape 93"/>
          <p:cNvSpPr txBox="1"/>
          <p:nvPr/>
        </p:nvSpPr>
        <p:spPr>
          <a:xfrm>
            <a:off x="533400" y="609600"/>
            <a:ext cx="8153400" cy="452100"/>
          </a:xfrm>
          <a:prstGeom prst="rect">
            <a:avLst/>
          </a:prstGeom>
          <a:noFill/>
          <a:ln>
            <a:noFill/>
          </a:ln>
        </p:spPr>
        <p:txBody>
          <a:bodyPr spcFirstLastPara="1" wrap="square" lIns="0" tIns="12700" rIns="0" bIns="0" anchor="t" anchorCtr="0">
            <a:noAutofit/>
          </a:bodyPr>
          <a:lstStyle/>
          <a:p>
            <a:pPr marL="12700" lvl="0" algn="ctr">
              <a:spcBef>
                <a:spcPts val="0"/>
              </a:spcBef>
              <a:spcAft>
                <a:spcPts val="0"/>
              </a:spcAft>
            </a:pPr>
            <a:r>
              <a:rPr lang="en-CA" sz="2400" b="1" kern="0" dirty="0">
                <a:latin typeface="Josefin Sans Bold" pitchFamily="2" charset="0"/>
                <a:ea typeface="+mj-ea"/>
                <a:cs typeface="+mj-cs"/>
              </a:rPr>
              <a:t>Ransomware and Critical Infrastructure Sectors*</a:t>
            </a:r>
            <a:endParaRPr sz="2400" b="1" kern="0" dirty="0">
              <a:latin typeface="Josefin Sans Bold" pitchFamily="2" charset="0"/>
              <a:ea typeface="+mj-ea"/>
              <a:cs typeface="+mj-cs"/>
            </a:endParaRPr>
          </a:p>
        </p:txBody>
      </p:sp>
    </p:spTree>
    <p:extLst>
      <p:ext uri="{BB962C8B-B14F-4D97-AF65-F5344CB8AC3E}">
        <p14:creationId xmlns:p14="http://schemas.microsoft.com/office/powerpoint/2010/main" val="1368459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a:spLocks noGrp="1"/>
          </p:cNvSpPr>
          <p:nvPr/>
        </p:nvSpPr>
        <p:spPr bwMode="auto">
          <a:xfrm>
            <a:off x="70866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8D09B781-11D2-40CA-AB2A-815526E6459B}" type="slidenum">
              <a:rPr lang="en-US" altLang="en-US" sz="1000"/>
              <a:pPr algn="r" eaLnBrk="1" hangingPunct="1">
                <a:spcBef>
                  <a:spcPct val="0"/>
                </a:spcBef>
                <a:buFontTx/>
                <a:buNone/>
              </a:pPr>
              <a:t>15</a:t>
            </a:fld>
            <a:endParaRPr lang="en-US" altLang="en-US" sz="1000" dirty="0"/>
          </a:p>
        </p:txBody>
      </p:sp>
      <p:sp>
        <p:nvSpPr>
          <p:cNvPr id="5" name="Shape 93"/>
          <p:cNvSpPr txBox="1"/>
          <p:nvPr/>
        </p:nvSpPr>
        <p:spPr>
          <a:xfrm>
            <a:off x="381000" y="457200"/>
            <a:ext cx="8153400" cy="452100"/>
          </a:xfrm>
          <a:prstGeom prst="rect">
            <a:avLst/>
          </a:prstGeom>
          <a:noFill/>
          <a:ln>
            <a:noFill/>
          </a:ln>
        </p:spPr>
        <p:txBody>
          <a:bodyPr spcFirstLastPara="1" wrap="square" lIns="0" tIns="12700" rIns="0" bIns="0" anchor="t" anchorCtr="0">
            <a:noAutofit/>
          </a:bodyPr>
          <a:lstStyle/>
          <a:p>
            <a:pPr marL="12700" lvl="0" indent="0" algn="ctr" rtl="0">
              <a:spcBef>
                <a:spcPts val="0"/>
              </a:spcBef>
              <a:spcAft>
                <a:spcPts val="0"/>
              </a:spcAft>
              <a:buNone/>
            </a:pPr>
            <a:r>
              <a:rPr lang="en" sz="3000" b="1" dirty="0">
                <a:latin typeface="Josefin Sans Bold" pitchFamily="2" charset="0"/>
              </a:rPr>
              <a:t>Common Causes of Data Breaches</a:t>
            </a:r>
            <a:endParaRPr sz="3000" b="1" dirty="0">
              <a:latin typeface="Josefin Sans Bold" pitchFamily="2" charset="0"/>
            </a:endParaRPr>
          </a:p>
        </p:txBody>
      </p:sp>
      <p:sp>
        <p:nvSpPr>
          <p:cNvPr id="6" name="Shape 94"/>
          <p:cNvSpPr txBox="1"/>
          <p:nvPr/>
        </p:nvSpPr>
        <p:spPr>
          <a:xfrm>
            <a:off x="685800" y="1353600"/>
            <a:ext cx="7848600" cy="3675600"/>
          </a:xfrm>
          <a:prstGeom prst="rect">
            <a:avLst/>
          </a:prstGeom>
          <a:noFill/>
          <a:ln>
            <a:noFill/>
          </a:ln>
        </p:spPr>
        <p:txBody>
          <a:bodyPr spcFirstLastPara="1" wrap="square" lIns="0" tIns="22850" rIns="0" bIns="0" anchor="t" anchorCtr="0">
            <a:noAutofit/>
          </a:bodyPr>
          <a:lstStyle/>
          <a:p>
            <a:pPr marL="298450" marR="144145" lvl="0" indent="-285749" algn="l" rtl="0">
              <a:lnSpc>
                <a:spcPct val="119473"/>
              </a:lnSpc>
              <a:spcBef>
                <a:spcPts val="0"/>
              </a:spcBef>
              <a:spcAft>
                <a:spcPts val="0"/>
              </a:spcAft>
              <a:buClr>
                <a:schemeClr val="tx1"/>
              </a:buClr>
              <a:buSzPct val="100000"/>
              <a:buFont typeface="Arial"/>
              <a:buChar char="•"/>
            </a:pPr>
            <a:r>
              <a:rPr lang="en" sz="2000" b="1" dirty="0">
                <a:solidFill>
                  <a:srgbClr val="000000"/>
                </a:solidFill>
                <a:latin typeface="Josefin Sans" pitchFamily="2" charset="0"/>
                <a:ea typeface="Arial"/>
                <a:cs typeface="Arial"/>
                <a:sym typeface="Arial"/>
              </a:rPr>
              <a:t>91% </a:t>
            </a:r>
            <a:r>
              <a:rPr lang="en" sz="2000" dirty="0">
                <a:solidFill>
                  <a:srgbClr val="000000"/>
                </a:solidFill>
                <a:latin typeface="Josefin Sans" pitchFamily="2" charset="0"/>
                <a:ea typeface="Arial"/>
                <a:cs typeface="Arial"/>
                <a:sym typeface="Arial"/>
              </a:rPr>
              <a:t>of successful data breaches started with a phishing attack*</a:t>
            </a:r>
            <a:endParaRPr sz="2000" dirty="0">
              <a:solidFill>
                <a:srgbClr val="000000"/>
              </a:solidFill>
              <a:latin typeface="Josefin Sans" pitchFamily="2" charset="0"/>
              <a:ea typeface="Arial"/>
              <a:cs typeface="Arial"/>
              <a:sym typeface="Arial"/>
            </a:endParaRPr>
          </a:p>
          <a:p>
            <a:pPr marL="298450" marR="209550" lvl="0" indent="-285749">
              <a:lnSpc>
                <a:spcPct val="100899"/>
              </a:lnSpc>
              <a:spcBef>
                <a:spcPts val="1200"/>
              </a:spcBef>
              <a:spcAft>
                <a:spcPts val="0"/>
              </a:spcAft>
              <a:buClr>
                <a:schemeClr val="tx1"/>
              </a:buClr>
              <a:buSzPct val="100000"/>
              <a:buFont typeface="Arial"/>
              <a:buChar char="•"/>
            </a:pPr>
            <a:r>
              <a:rPr lang="en" sz="2000" b="1" dirty="0">
                <a:solidFill>
                  <a:srgbClr val="000000"/>
                </a:solidFill>
                <a:latin typeface="Josefin Sans" pitchFamily="2" charset="0"/>
                <a:ea typeface="Arial"/>
                <a:cs typeface="Arial"/>
                <a:sym typeface="Arial"/>
              </a:rPr>
              <a:t>Ransomware</a:t>
            </a:r>
          </a:p>
          <a:p>
            <a:pPr marL="755650" marR="209550" lvl="1" indent="-285749">
              <a:lnSpc>
                <a:spcPct val="100899"/>
              </a:lnSpc>
              <a:spcBef>
                <a:spcPts val="1200"/>
              </a:spcBef>
              <a:spcAft>
                <a:spcPts val="0"/>
              </a:spcAft>
              <a:buClr>
                <a:schemeClr val="tx1"/>
              </a:buClr>
              <a:buSzPct val="100000"/>
              <a:buFont typeface="Arial"/>
              <a:buChar char="•"/>
            </a:pPr>
            <a:r>
              <a:rPr lang="en" sz="2000" dirty="0">
                <a:solidFill>
                  <a:srgbClr val="000000"/>
                </a:solidFill>
                <a:latin typeface="Josefin Sans" pitchFamily="2" charset="0"/>
                <a:ea typeface="Arial"/>
                <a:cs typeface="Arial"/>
                <a:sym typeface="Arial"/>
              </a:rPr>
              <a:t>In Canada, </a:t>
            </a:r>
            <a:r>
              <a:rPr lang="en-CA" sz="2000" dirty="0">
                <a:solidFill>
                  <a:srgbClr val="000000"/>
                </a:solidFill>
                <a:latin typeface="Josefin Sans" pitchFamily="2" charset="0"/>
                <a:ea typeface="Arial"/>
                <a:cs typeface="Arial"/>
              </a:rPr>
              <a:t>the estimated average cost of a data breach, a compromise  that includes but is not limited to ransomware, is $6.35M CAD**</a:t>
            </a:r>
          </a:p>
          <a:p>
            <a:pPr marL="755650" marR="209550" lvl="1" indent="-285749">
              <a:lnSpc>
                <a:spcPct val="100899"/>
              </a:lnSpc>
              <a:spcBef>
                <a:spcPts val="1200"/>
              </a:spcBef>
              <a:spcAft>
                <a:spcPts val="0"/>
              </a:spcAft>
              <a:buClr>
                <a:schemeClr val="tx1"/>
              </a:buClr>
              <a:buSzPct val="100000"/>
              <a:buFont typeface="Arial"/>
              <a:buChar char="•"/>
            </a:pPr>
            <a:r>
              <a:rPr lang="en-CA" sz="2000" dirty="0"/>
              <a:t>The Cyber Centre has knowledge of 235 ransomware incidents against Canadian victims from 1 January to 16 November 2021**</a:t>
            </a:r>
            <a:endParaRPr lang="en-CA" sz="2000" dirty="0">
              <a:solidFill>
                <a:srgbClr val="000000"/>
              </a:solidFill>
              <a:latin typeface="Josefin Sans" pitchFamily="2" charset="0"/>
              <a:ea typeface="Arial"/>
              <a:cs typeface="Arial"/>
            </a:endParaRPr>
          </a:p>
          <a:p>
            <a:pPr marL="298450" marR="209550" lvl="0" indent="-285749" algn="l" rtl="0">
              <a:lnSpc>
                <a:spcPct val="100899"/>
              </a:lnSpc>
              <a:spcBef>
                <a:spcPts val="1200"/>
              </a:spcBef>
              <a:spcAft>
                <a:spcPts val="0"/>
              </a:spcAft>
              <a:buClr>
                <a:schemeClr val="tx1"/>
              </a:buClr>
              <a:buSzPct val="100000"/>
              <a:buFont typeface="Arial"/>
              <a:buChar char="•"/>
            </a:pPr>
            <a:r>
              <a:rPr lang="en" sz="2000" b="1" dirty="0">
                <a:solidFill>
                  <a:srgbClr val="000000"/>
                </a:solidFill>
                <a:latin typeface="Josefin Sans" pitchFamily="2" charset="0"/>
                <a:ea typeface="Arial"/>
                <a:cs typeface="Arial"/>
                <a:sym typeface="Arial"/>
              </a:rPr>
              <a:t>Human error </a:t>
            </a:r>
            <a:r>
              <a:rPr lang="en" sz="2000" dirty="0">
                <a:solidFill>
                  <a:srgbClr val="000000"/>
                </a:solidFill>
                <a:latin typeface="Josefin Sans" pitchFamily="2" charset="0"/>
                <a:ea typeface="Arial"/>
                <a:cs typeface="Arial"/>
                <a:sym typeface="Arial"/>
              </a:rPr>
              <a:t>ultimately is the main cause of data breaches</a:t>
            </a:r>
          </a:p>
          <a:p>
            <a:pPr marL="298450" marR="209550" lvl="0" indent="-285749" algn="l" rtl="0">
              <a:lnSpc>
                <a:spcPct val="100899"/>
              </a:lnSpc>
              <a:spcBef>
                <a:spcPts val="1200"/>
              </a:spcBef>
              <a:spcAft>
                <a:spcPts val="0"/>
              </a:spcAft>
              <a:buClr>
                <a:schemeClr val="tx1"/>
              </a:buClr>
              <a:buSzPct val="100000"/>
              <a:buFont typeface="Arial"/>
              <a:buChar char="•"/>
            </a:pPr>
            <a:endParaRPr sz="2000" dirty="0">
              <a:latin typeface="+mn-lt"/>
            </a:endParaRPr>
          </a:p>
        </p:txBody>
      </p:sp>
      <p:sp>
        <p:nvSpPr>
          <p:cNvPr id="4" name="TextBox 3"/>
          <p:cNvSpPr txBox="1"/>
          <p:nvPr/>
        </p:nvSpPr>
        <p:spPr>
          <a:xfrm>
            <a:off x="685800" y="5562312"/>
            <a:ext cx="4992521" cy="646331"/>
          </a:xfrm>
          <a:prstGeom prst="rect">
            <a:avLst/>
          </a:prstGeom>
          <a:noFill/>
        </p:spPr>
        <p:txBody>
          <a:bodyPr wrap="none" rtlCol="0">
            <a:spAutoFit/>
          </a:bodyPr>
          <a:lstStyle/>
          <a:p>
            <a:r>
              <a:rPr lang="en-US" sz="1200" dirty="0"/>
              <a:t>* </a:t>
            </a:r>
            <a:r>
              <a:rPr lang="en-CA" sz="1200" dirty="0">
                <a:hlinkClick r:id="rId3"/>
              </a:rPr>
              <a:t>8 simple practices towards cyber-resilience, Deloitte</a:t>
            </a:r>
            <a:endParaRPr lang="en-CA" sz="1200" dirty="0"/>
          </a:p>
          <a:p>
            <a:r>
              <a:rPr lang="en-US" sz="1200" dirty="0"/>
              <a:t>** </a:t>
            </a:r>
            <a:r>
              <a:rPr lang="en-US" sz="1200" dirty="0">
                <a:hlinkClick r:id="rId4"/>
              </a:rPr>
              <a:t>The ransomware threat in 2021, Canadian Centre for Cyber Security</a:t>
            </a:r>
            <a:endParaRPr lang="en-US" sz="1200" dirty="0"/>
          </a:p>
          <a:p>
            <a:endParaRPr lang="en-US" sz="1200" dirty="0"/>
          </a:p>
        </p:txBody>
      </p:sp>
    </p:spTree>
    <p:extLst>
      <p:ext uri="{BB962C8B-B14F-4D97-AF65-F5344CB8AC3E}">
        <p14:creationId xmlns:p14="http://schemas.microsoft.com/office/powerpoint/2010/main" val="1502915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a:spLocks noGrp="1"/>
          </p:cNvSpPr>
          <p:nvPr/>
        </p:nvSpPr>
        <p:spPr bwMode="auto">
          <a:xfrm>
            <a:off x="70866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8D09B781-11D2-40CA-AB2A-815526E6459B}" type="slidenum">
              <a:rPr lang="en-US" altLang="en-US" sz="1000"/>
              <a:pPr algn="r" eaLnBrk="1" hangingPunct="1">
                <a:spcBef>
                  <a:spcPct val="0"/>
                </a:spcBef>
                <a:buFontTx/>
                <a:buNone/>
              </a:pPr>
              <a:t>16</a:t>
            </a:fld>
            <a:endParaRPr lang="en-US" altLang="en-US" sz="1000" dirty="0"/>
          </a:p>
        </p:txBody>
      </p:sp>
      <p:sp>
        <p:nvSpPr>
          <p:cNvPr id="5" name="Shape 93"/>
          <p:cNvSpPr txBox="1"/>
          <p:nvPr/>
        </p:nvSpPr>
        <p:spPr>
          <a:xfrm>
            <a:off x="381000" y="457200"/>
            <a:ext cx="8153400" cy="452100"/>
          </a:xfrm>
          <a:prstGeom prst="rect">
            <a:avLst/>
          </a:prstGeom>
          <a:noFill/>
          <a:ln>
            <a:noFill/>
          </a:ln>
        </p:spPr>
        <p:txBody>
          <a:bodyPr spcFirstLastPara="1" wrap="square" lIns="0" tIns="12700" rIns="0" bIns="0" anchor="t" anchorCtr="0">
            <a:noAutofit/>
          </a:bodyPr>
          <a:lstStyle/>
          <a:p>
            <a:pPr marL="12700" lvl="0" algn="ctr">
              <a:spcBef>
                <a:spcPts val="0"/>
              </a:spcBef>
              <a:spcAft>
                <a:spcPts val="0"/>
              </a:spcAft>
            </a:pPr>
            <a:r>
              <a:rPr lang="en-CA" sz="3000" b="1" dirty="0">
                <a:latin typeface="Josefin Sans Bold" pitchFamily="2" charset="0"/>
              </a:rPr>
              <a:t>Types of Phishing</a:t>
            </a:r>
          </a:p>
        </p:txBody>
      </p:sp>
      <p:sp>
        <p:nvSpPr>
          <p:cNvPr id="6" name="Shape 94"/>
          <p:cNvSpPr txBox="1"/>
          <p:nvPr/>
        </p:nvSpPr>
        <p:spPr>
          <a:xfrm>
            <a:off x="685800" y="1353600"/>
            <a:ext cx="7848600" cy="475200"/>
          </a:xfrm>
          <a:prstGeom prst="rect">
            <a:avLst/>
          </a:prstGeom>
          <a:noFill/>
          <a:ln>
            <a:noFill/>
          </a:ln>
        </p:spPr>
        <p:txBody>
          <a:bodyPr spcFirstLastPara="1" wrap="square" lIns="0" tIns="22850" rIns="0" bIns="0" anchor="t" anchorCtr="0">
            <a:noAutofit/>
          </a:bodyPr>
          <a:lstStyle/>
          <a:p>
            <a:pPr marL="298450" marR="144145" lvl="0" indent="-285749">
              <a:lnSpc>
                <a:spcPct val="119473"/>
              </a:lnSpc>
              <a:spcBef>
                <a:spcPts val="0"/>
              </a:spcBef>
              <a:spcAft>
                <a:spcPts val="0"/>
              </a:spcAft>
              <a:buClr>
                <a:schemeClr val="tx1"/>
              </a:buClr>
              <a:buSzPct val="100000"/>
              <a:buFont typeface="Arial"/>
              <a:buChar char="•"/>
            </a:pPr>
            <a:r>
              <a:rPr lang="en" sz="2000" dirty="0">
                <a:solidFill>
                  <a:srgbClr val="000000"/>
                </a:solidFill>
                <a:latin typeface="Josefin Sans" pitchFamily="2" charset="0"/>
                <a:ea typeface="Arial"/>
                <a:cs typeface="Arial"/>
                <a:sym typeface="Arial"/>
              </a:rPr>
              <a:t>Spear phishing (aka CEO/CFO Fraud)</a:t>
            </a:r>
            <a:endParaRPr dirty="0">
              <a:solidFill>
                <a:srgbClr val="000000"/>
              </a:solidFill>
              <a:latin typeface="Josefin Sans" pitchFamily="2" charset="0"/>
              <a:ea typeface="Times New Roman"/>
              <a:cs typeface="Times New Roman"/>
              <a:sym typeface="Times New Roman"/>
            </a:endParaRP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905000"/>
            <a:ext cx="5058481" cy="3858163"/>
          </a:xfrm>
          <a:prstGeom prst="rect">
            <a:avLst/>
          </a:prstGeom>
        </p:spPr>
      </p:pic>
    </p:spTree>
    <p:extLst>
      <p:ext uri="{BB962C8B-B14F-4D97-AF65-F5344CB8AC3E}">
        <p14:creationId xmlns:p14="http://schemas.microsoft.com/office/powerpoint/2010/main" val="1197440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a:spLocks noGrp="1"/>
          </p:cNvSpPr>
          <p:nvPr/>
        </p:nvSpPr>
        <p:spPr bwMode="auto">
          <a:xfrm>
            <a:off x="70866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8D09B781-11D2-40CA-AB2A-815526E6459B}" type="slidenum">
              <a:rPr lang="en-US" altLang="en-US" sz="1000"/>
              <a:pPr algn="r" eaLnBrk="1" hangingPunct="1">
                <a:spcBef>
                  <a:spcPct val="0"/>
                </a:spcBef>
                <a:buFontTx/>
                <a:buNone/>
              </a:pPr>
              <a:t>17</a:t>
            </a:fld>
            <a:endParaRPr lang="en-US" altLang="en-US" sz="1000" dirty="0"/>
          </a:p>
        </p:txBody>
      </p:sp>
      <p:sp>
        <p:nvSpPr>
          <p:cNvPr id="5" name="Shape 93"/>
          <p:cNvSpPr txBox="1"/>
          <p:nvPr/>
        </p:nvSpPr>
        <p:spPr>
          <a:xfrm>
            <a:off x="381000" y="457200"/>
            <a:ext cx="8153400" cy="452100"/>
          </a:xfrm>
          <a:prstGeom prst="rect">
            <a:avLst/>
          </a:prstGeom>
          <a:noFill/>
          <a:ln>
            <a:noFill/>
          </a:ln>
        </p:spPr>
        <p:txBody>
          <a:bodyPr spcFirstLastPara="1" wrap="square" lIns="0" tIns="12700" rIns="0" bIns="0" anchor="t" anchorCtr="0">
            <a:noAutofit/>
          </a:bodyPr>
          <a:lstStyle/>
          <a:p>
            <a:pPr marL="12700" lvl="0" algn="ctr">
              <a:spcBef>
                <a:spcPts val="0"/>
              </a:spcBef>
              <a:spcAft>
                <a:spcPts val="0"/>
              </a:spcAft>
            </a:pPr>
            <a:r>
              <a:rPr lang="en-CA" sz="3000" b="1" dirty="0">
                <a:latin typeface="Josefin Sans Bold" pitchFamily="2" charset="0"/>
              </a:rPr>
              <a:t>How to spot phishing</a:t>
            </a:r>
          </a:p>
        </p:txBody>
      </p:sp>
      <p:sp>
        <p:nvSpPr>
          <p:cNvPr id="6" name="Shape 94"/>
          <p:cNvSpPr txBox="1"/>
          <p:nvPr/>
        </p:nvSpPr>
        <p:spPr>
          <a:xfrm>
            <a:off x="685800" y="1353600"/>
            <a:ext cx="7848600" cy="475200"/>
          </a:xfrm>
          <a:prstGeom prst="rect">
            <a:avLst/>
          </a:prstGeom>
          <a:noFill/>
          <a:ln>
            <a:noFill/>
          </a:ln>
        </p:spPr>
        <p:txBody>
          <a:bodyPr spcFirstLastPara="1" wrap="square" lIns="0" tIns="22850" rIns="0" bIns="0" anchor="t" anchorCtr="0">
            <a:noAutofit/>
          </a:bodyPr>
          <a:lstStyle/>
          <a:p>
            <a:pPr marL="298450" marR="144145" lvl="0" indent="-285749">
              <a:lnSpc>
                <a:spcPct val="119473"/>
              </a:lnSpc>
              <a:spcBef>
                <a:spcPts val="0"/>
              </a:spcBef>
              <a:spcAft>
                <a:spcPts val="0"/>
              </a:spcAft>
              <a:buClr>
                <a:schemeClr val="tx1"/>
              </a:buClr>
              <a:buSzPct val="100000"/>
              <a:buFont typeface="Arial"/>
              <a:buChar char="•"/>
            </a:pPr>
            <a:r>
              <a:rPr lang="en" sz="2000" dirty="0">
                <a:solidFill>
                  <a:srgbClr val="000000"/>
                </a:solidFill>
                <a:latin typeface="Josefin Sans" pitchFamily="2" charset="0"/>
                <a:ea typeface="Arial"/>
                <a:cs typeface="Arial"/>
                <a:sym typeface="Arial"/>
              </a:rPr>
              <a:t>Watch for sender’s email address.  Do not rely on the display name of sender</a:t>
            </a:r>
          </a:p>
          <a:p>
            <a:pPr marL="298450" marR="144145" lvl="0" indent="-285749">
              <a:lnSpc>
                <a:spcPct val="119473"/>
              </a:lnSpc>
              <a:spcBef>
                <a:spcPts val="0"/>
              </a:spcBef>
              <a:spcAft>
                <a:spcPts val="0"/>
              </a:spcAft>
              <a:buClr>
                <a:schemeClr val="tx1"/>
              </a:buClr>
              <a:buSzPct val="100000"/>
              <a:buFont typeface="Arial"/>
              <a:buChar char="•"/>
            </a:pPr>
            <a:r>
              <a:rPr lang="en" sz="2000" dirty="0">
                <a:solidFill>
                  <a:srgbClr val="000000"/>
                </a:solidFill>
                <a:latin typeface="Josefin Sans" pitchFamily="2" charset="0"/>
                <a:ea typeface="Arial"/>
                <a:cs typeface="Arial"/>
                <a:sym typeface="Arial"/>
              </a:rPr>
              <a:t>It’s asking you to do something that person or company has never asked  you to do before </a:t>
            </a:r>
          </a:p>
          <a:p>
            <a:pPr marL="298450" marR="144145" lvl="0" indent="-285749">
              <a:lnSpc>
                <a:spcPct val="119473"/>
              </a:lnSpc>
              <a:spcBef>
                <a:spcPts val="0"/>
              </a:spcBef>
              <a:spcAft>
                <a:spcPts val="0"/>
              </a:spcAft>
              <a:buClr>
                <a:schemeClr val="tx1"/>
              </a:buClr>
              <a:buSzPct val="100000"/>
              <a:buFont typeface="Arial"/>
              <a:buChar char="•"/>
            </a:pPr>
            <a:r>
              <a:rPr lang="en-CA" sz="2000" dirty="0">
                <a:solidFill>
                  <a:srgbClr val="000000"/>
                </a:solidFill>
                <a:latin typeface="Josefin Sans" pitchFamily="2" charset="0"/>
                <a:ea typeface="Arial"/>
                <a:cs typeface="Arial"/>
                <a:sym typeface="Arial"/>
              </a:rPr>
              <a:t>If there are any unusual requests made to you via email, it may be better to place a call to the sender to verify</a:t>
            </a:r>
          </a:p>
          <a:p>
            <a:pPr marL="298450" marR="144145" indent="-285749">
              <a:lnSpc>
                <a:spcPct val="119473"/>
              </a:lnSpc>
              <a:spcBef>
                <a:spcPts val="0"/>
              </a:spcBef>
              <a:spcAft>
                <a:spcPts val="0"/>
              </a:spcAft>
              <a:buClr>
                <a:schemeClr val="tx1"/>
              </a:buClr>
              <a:buSzPct val="100000"/>
              <a:buFont typeface="Arial"/>
              <a:buChar char="•"/>
            </a:pPr>
            <a:r>
              <a:rPr lang="en-CA" sz="2000" dirty="0">
                <a:solidFill>
                  <a:srgbClr val="000000"/>
                </a:solidFill>
                <a:latin typeface="Josefin Sans" pitchFamily="2" charset="0"/>
                <a:ea typeface="Arial"/>
                <a:cs typeface="Arial"/>
                <a:sym typeface="Arial"/>
              </a:rPr>
              <a:t>Do not provide sensitive personal information over email </a:t>
            </a:r>
          </a:p>
          <a:p>
            <a:pPr marL="298450" marR="144145" indent="-285749">
              <a:lnSpc>
                <a:spcPct val="119473"/>
              </a:lnSpc>
              <a:spcBef>
                <a:spcPts val="0"/>
              </a:spcBef>
              <a:spcAft>
                <a:spcPts val="0"/>
              </a:spcAft>
              <a:buClr>
                <a:schemeClr val="tx1"/>
              </a:buClr>
              <a:buSzPct val="100000"/>
              <a:buFont typeface="Arial"/>
              <a:buChar char="•"/>
            </a:pPr>
            <a:r>
              <a:rPr lang="en" sz="2000" dirty="0">
                <a:solidFill>
                  <a:srgbClr val="000000"/>
                </a:solidFill>
                <a:latin typeface="Josefin Sans" pitchFamily="2" charset="0"/>
                <a:ea typeface="Arial"/>
                <a:cs typeface="Arial"/>
                <a:sym typeface="Arial"/>
              </a:rPr>
              <a:t>Tries to create a sense of urgency.  Always gives yourself a time to process before responding.  </a:t>
            </a:r>
          </a:p>
          <a:p>
            <a:pPr marL="298450" marR="144145" lvl="0" indent="-285749">
              <a:lnSpc>
                <a:spcPct val="119473"/>
              </a:lnSpc>
              <a:spcBef>
                <a:spcPts val="0"/>
              </a:spcBef>
              <a:spcAft>
                <a:spcPts val="0"/>
              </a:spcAft>
              <a:buClr>
                <a:schemeClr val="tx1"/>
              </a:buClr>
              <a:buSzPct val="100000"/>
              <a:buFont typeface="Arial"/>
              <a:buChar char="•"/>
            </a:pPr>
            <a:r>
              <a:rPr lang="en-CA" sz="2000" dirty="0">
                <a:solidFill>
                  <a:srgbClr val="000000"/>
                </a:solidFill>
                <a:latin typeface="Josefin Sans" pitchFamily="2" charset="0"/>
                <a:ea typeface="Arial"/>
                <a:cs typeface="Arial"/>
                <a:sym typeface="Arial"/>
              </a:rPr>
              <a:t>Do not open any attachments or click any links from senders that you do not recognize.  Phishing can disguise into many forms and some of them can be an ordinary WORD or EXCEL document. </a:t>
            </a:r>
          </a:p>
          <a:p>
            <a:pPr marL="298450" marR="144145" lvl="0" indent="-285749">
              <a:lnSpc>
                <a:spcPct val="119473"/>
              </a:lnSpc>
              <a:spcBef>
                <a:spcPts val="0"/>
              </a:spcBef>
              <a:spcAft>
                <a:spcPts val="0"/>
              </a:spcAft>
              <a:buClr>
                <a:schemeClr val="tx1"/>
              </a:buClr>
              <a:buSzPct val="100000"/>
              <a:buFont typeface="Arial"/>
              <a:buChar char="•"/>
            </a:pPr>
            <a:r>
              <a:rPr lang="en-CA" sz="2000" dirty="0">
                <a:solidFill>
                  <a:srgbClr val="000000"/>
                </a:solidFill>
                <a:latin typeface="Josefin Sans" pitchFamily="2" charset="0"/>
                <a:ea typeface="Arial"/>
                <a:cs typeface="Arial"/>
                <a:sym typeface="Arial"/>
              </a:rPr>
              <a:t>If in doubt, please contact IT immediately without opening any links or attachments</a:t>
            </a:r>
          </a:p>
          <a:p>
            <a:pPr marL="298450" marR="144145" lvl="0" indent="-285749">
              <a:lnSpc>
                <a:spcPct val="119473"/>
              </a:lnSpc>
              <a:spcBef>
                <a:spcPts val="0"/>
              </a:spcBef>
              <a:spcAft>
                <a:spcPts val="0"/>
              </a:spcAft>
              <a:buClr>
                <a:schemeClr val="tx1"/>
              </a:buClr>
              <a:buSzPct val="100000"/>
              <a:buFont typeface="Arial"/>
              <a:buChar char="•"/>
            </a:pPr>
            <a:endParaRPr lang="en-CA" sz="2000" dirty="0">
              <a:solidFill>
                <a:srgbClr val="000000"/>
              </a:solidFill>
              <a:latin typeface="Josefin Sans" pitchFamily="2" charset="0"/>
              <a:ea typeface="Arial"/>
              <a:cs typeface="Arial"/>
              <a:sym typeface="Arial"/>
            </a:endParaRPr>
          </a:p>
          <a:p>
            <a:pPr marL="298450" marR="144145" lvl="0" indent="-285749">
              <a:lnSpc>
                <a:spcPct val="119473"/>
              </a:lnSpc>
              <a:spcBef>
                <a:spcPts val="0"/>
              </a:spcBef>
              <a:spcAft>
                <a:spcPts val="0"/>
              </a:spcAft>
              <a:buClr>
                <a:schemeClr val="tx1"/>
              </a:buClr>
              <a:buSzPct val="100000"/>
              <a:buFont typeface="Arial"/>
              <a:buChar char="•"/>
            </a:pPr>
            <a:endParaRPr lang="en-CA" sz="2000" dirty="0">
              <a:solidFill>
                <a:srgbClr val="000000"/>
              </a:solidFill>
              <a:latin typeface="Josefin Sans" pitchFamily="2" charset="0"/>
              <a:ea typeface="Arial"/>
              <a:cs typeface="Arial"/>
              <a:sym typeface="Arial"/>
            </a:endParaRPr>
          </a:p>
          <a:p>
            <a:pPr marL="298450" marR="144145" lvl="0" indent="-285749">
              <a:lnSpc>
                <a:spcPct val="119473"/>
              </a:lnSpc>
              <a:spcBef>
                <a:spcPts val="0"/>
              </a:spcBef>
              <a:spcAft>
                <a:spcPts val="0"/>
              </a:spcAft>
              <a:buClr>
                <a:schemeClr val="tx1"/>
              </a:buClr>
              <a:buSzPct val="100000"/>
              <a:buFont typeface="Arial"/>
              <a:buChar char="•"/>
            </a:pPr>
            <a:endParaRPr lang="en" sz="2000" dirty="0">
              <a:solidFill>
                <a:srgbClr val="000000"/>
              </a:solidFill>
              <a:latin typeface="Josefin Sans" pitchFamily="2" charset="0"/>
              <a:ea typeface="Arial"/>
              <a:cs typeface="Arial"/>
              <a:sym typeface="Arial"/>
            </a:endParaRPr>
          </a:p>
          <a:p>
            <a:pPr marL="298450" marR="144145" lvl="0" indent="-285749">
              <a:lnSpc>
                <a:spcPct val="119473"/>
              </a:lnSpc>
              <a:spcBef>
                <a:spcPts val="0"/>
              </a:spcBef>
              <a:spcAft>
                <a:spcPts val="0"/>
              </a:spcAft>
              <a:buClr>
                <a:schemeClr val="tx1"/>
              </a:buClr>
              <a:buSzPct val="100000"/>
              <a:buFont typeface="Arial"/>
              <a:buChar char="•"/>
            </a:pPr>
            <a:endParaRPr dirty="0">
              <a:solidFill>
                <a:srgbClr val="000000"/>
              </a:solidFill>
              <a:latin typeface="Josefin Sans" pitchFamily="2" charset="0"/>
              <a:ea typeface="Times New Roman"/>
              <a:cs typeface="Times New Roman"/>
              <a:sym typeface="Times New Roman"/>
            </a:endParaRPr>
          </a:p>
        </p:txBody>
      </p:sp>
    </p:spTree>
    <p:extLst>
      <p:ext uri="{BB962C8B-B14F-4D97-AF65-F5344CB8AC3E}">
        <p14:creationId xmlns:p14="http://schemas.microsoft.com/office/powerpoint/2010/main" val="2468167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2F942-8F88-49B0-AB8B-36B2CBCA7FE6}"/>
              </a:ext>
            </a:extLst>
          </p:cNvPr>
          <p:cNvSpPr>
            <a:spLocks noGrp="1"/>
          </p:cNvSpPr>
          <p:nvPr>
            <p:ph type="title"/>
          </p:nvPr>
        </p:nvSpPr>
        <p:spPr>
          <a:xfrm>
            <a:off x="311700" y="379400"/>
            <a:ext cx="8520600" cy="763600"/>
          </a:xfrm>
        </p:spPr>
        <p:txBody>
          <a:bodyPr/>
          <a:lstStyle/>
          <a:p>
            <a:r>
              <a:rPr lang="en-US" sz="3000" b="1" dirty="0">
                <a:solidFill>
                  <a:schemeClr val="tx1"/>
                </a:solidFill>
                <a:latin typeface="Josefin Sans Bold" pitchFamily="2" charset="0"/>
              </a:rPr>
              <a:t>Mobile Security</a:t>
            </a:r>
          </a:p>
        </p:txBody>
      </p:sp>
      <p:sp>
        <p:nvSpPr>
          <p:cNvPr id="3" name="Text Placeholder 2">
            <a:extLst>
              <a:ext uri="{FF2B5EF4-FFF2-40B4-BE49-F238E27FC236}">
                <a16:creationId xmlns:a16="http://schemas.microsoft.com/office/drawing/2014/main" id="{4A181023-A69C-47E4-A6FE-7200BA4D9C94}"/>
              </a:ext>
            </a:extLst>
          </p:cNvPr>
          <p:cNvSpPr>
            <a:spLocks noGrp="1"/>
          </p:cNvSpPr>
          <p:nvPr>
            <p:ph type="body" idx="1"/>
          </p:nvPr>
        </p:nvSpPr>
        <p:spPr>
          <a:xfrm>
            <a:off x="623400" y="1388400"/>
            <a:ext cx="7834800" cy="4555200"/>
          </a:xfrm>
        </p:spPr>
        <p:txBody>
          <a:bodyPr/>
          <a:lstStyle/>
          <a:p>
            <a:pPr marL="341313" indent="-227013">
              <a:spcBef>
                <a:spcPts val="600"/>
              </a:spcBef>
              <a:buSzPct val="100000"/>
              <a:buFont typeface="Arial" panose="020B0604020202020204" pitchFamily="34" charset="0"/>
              <a:buChar char="•"/>
            </a:pPr>
            <a:r>
              <a:rPr lang="en-US" sz="2000" dirty="0">
                <a:latin typeface="Josefin Sans" pitchFamily="2" charset="0"/>
              </a:rPr>
              <a:t>Mobile phone is a rich source of data</a:t>
            </a:r>
          </a:p>
          <a:p>
            <a:pPr marL="341313" indent="-227013">
              <a:spcBef>
                <a:spcPts val="600"/>
              </a:spcBef>
              <a:buSzPct val="100000"/>
              <a:buFont typeface="Arial" panose="020B0604020202020204" pitchFamily="34" charset="0"/>
              <a:buChar char="•"/>
            </a:pPr>
            <a:r>
              <a:rPr lang="en-US" sz="2000" dirty="0">
                <a:latin typeface="Josefin Sans" pitchFamily="2" charset="0"/>
              </a:rPr>
              <a:t>Yee Hong data may be on it</a:t>
            </a:r>
          </a:p>
          <a:p>
            <a:pPr marL="341313" indent="-227013">
              <a:spcBef>
                <a:spcPts val="600"/>
              </a:spcBef>
              <a:buSzPct val="100000"/>
              <a:buFont typeface="Arial" panose="020B0604020202020204" pitchFamily="34" charset="0"/>
              <a:buChar char="•"/>
            </a:pPr>
            <a:r>
              <a:rPr lang="en-US" sz="2000" dirty="0">
                <a:latin typeface="Josefin Sans" pitchFamily="2" charset="0"/>
              </a:rPr>
              <a:t>For you own protection</a:t>
            </a:r>
          </a:p>
          <a:p>
            <a:pPr marL="573088" lvl="1" indent="-206375">
              <a:lnSpc>
                <a:spcPct val="100000"/>
              </a:lnSpc>
              <a:spcBef>
                <a:spcPts val="500"/>
              </a:spcBef>
              <a:buFont typeface="Arial" panose="020B0604020202020204" pitchFamily="34" charset="0"/>
              <a:buChar char="‒"/>
            </a:pPr>
            <a:r>
              <a:rPr lang="en-US" sz="2000" dirty="0">
                <a:latin typeface="Josefin Sans" pitchFamily="2" charset="0"/>
              </a:rPr>
              <a:t>Don’t download apps you don’t know</a:t>
            </a:r>
          </a:p>
          <a:p>
            <a:pPr marL="573088" lvl="1" indent="-206375">
              <a:lnSpc>
                <a:spcPct val="100000"/>
              </a:lnSpc>
              <a:spcBef>
                <a:spcPts val="500"/>
              </a:spcBef>
              <a:buFont typeface="Arial" panose="020B0604020202020204" pitchFamily="34" charset="0"/>
              <a:buChar char="‒"/>
            </a:pPr>
            <a:r>
              <a:rPr lang="en-US" sz="2000" dirty="0">
                <a:latin typeface="Josefin Sans" pitchFamily="2" charset="0"/>
              </a:rPr>
              <a:t>Don’t use it for sensitive transactions</a:t>
            </a:r>
          </a:p>
          <a:p>
            <a:pPr marL="573088" lvl="1" indent="-206375">
              <a:lnSpc>
                <a:spcPct val="100000"/>
              </a:lnSpc>
              <a:spcBef>
                <a:spcPts val="500"/>
              </a:spcBef>
              <a:buFont typeface="Arial" panose="020B0604020202020204" pitchFamily="34" charset="0"/>
              <a:buChar char="‒"/>
            </a:pPr>
            <a:r>
              <a:rPr lang="en-US" sz="2000" dirty="0">
                <a:latin typeface="Josefin Sans" pitchFamily="2" charset="0"/>
              </a:rPr>
              <a:t>Turn password protection on  </a:t>
            </a:r>
          </a:p>
          <a:p>
            <a:pPr marL="573088" lvl="1" indent="-206375">
              <a:lnSpc>
                <a:spcPct val="100000"/>
              </a:lnSpc>
              <a:spcBef>
                <a:spcPts val="500"/>
              </a:spcBef>
              <a:buFont typeface="Arial" panose="020B0604020202020204" pitchFamily="34" charset="0"/>
              <a:buChar char="‒"/>
            </a:pPr>
            <a:r>
              <a:rPr lang="en-US" sz="2000" dirty="0">
                <a:latin typeface="Josefin Sans" pitchFamily="2" charset="0"/>
              </a:rPr>
              <a:t>Be smart with what you share on social media</a:t>
            </a:r>
          </a:p>
          <a:p>
            <a:pPr marL="573088" lvl="1" indent="-206375">
              <a:lnSpc>
                <a:spcPct val="100000"/>
              </a:lnSpc>
              <a:spcBef>
                <a:spcPts val="500"/>
              </a:spcBef>
              <a:buFont typeface="Arial" panose="020B0604020202020204" pitchFamily="34" charset="0"/>
              <a:buChar char="‒"/>
            </a:pPr>
            <a:r>
              <a:rPr lang="en-US" sz="2000" dirty="0">
                <a:latin typeface="Josefin Sans" pitchFamily="2" charset="0"/>
              </a:rPr>
              <a:t>Don’t loan your phone to anybody</a:t>
            </a:r>
          </a:p>
        </p:txBody>
      </p:sp>
      <p:pic>
        <p:nvPicPr>
          <p:cNvPr id="4" name="Picture 3">
            <a:extLst>
              <a:ext uri="{FF2B5EF4-FFF2-40B4-BE49-F238E27FC236}">
                <a16:creationId xmlns:a16="http://schemas.microsoft.com/office/drawing/2014/main" id="{B6D95DF7-1F3B-4AEC-AEEA-43B18D23C96F}"/>
              </a:ext>
            </a:extLst>
          </p:cNvPr>
          <p:cNvPicPr>
            <a:picLocks noChangeAspect="1"/>
          </p:cNvPicPr>
          <p:nvPr/>
        </p:nvPicPr>
        <p:blipFill>
          <a:blip r:embed="rId2"/>
          <a:stretch>
            <a:fillRect/>
          </a:stretch>
        </p:blipFill>
        <p:spPr>
          <a:xfrm>
            <a:off x="6317726" y="1600767"/>
            <a:ext cx="2087329" cy="1856391"/>
          </a:xfrm>
          <a:prstGeom prst="rect">
            <a:avLst/>
          </a:prstGeom>
        </p:spPr>
      </p:pic>
      <p:sp>
        <p:nvSpPr>
          <p:cNvPr id="5" name="TextBox 4">
            <a:extLst>
              <a:ext uri="{FF2B5EF4-FFF2-40B4-BE49-F238E27FC236}">
                <a16:creationId xmlns:a16="http://schemas.microsoft.com/office/drawing/2014/main" id="{D747A0C4-543E-4549-A134-6F9910CC9609}"/>
              </a:ext>
            </a:extLst>
          </p:cNvPr>
          <p:cNvSpPr txBox="1"/>
          <p:nvPr/>
        </p:nvSpPr>
        <p:spPr>
          <a:xfrm>
            <a:off x="6393926" y="3476634"/>
            <a:ext cx="1810111" cy="246221"/>
          </a:xfrm>
          <a:prstGeom prst="rect">
            <a:avLst/>
          </a:prstGeom>
          <a:noFill/>
        </p:spPr>
        <p:txBody>
          <a:bodyPr wrap="none" rtlCol="0">
            <a:spAutoFit/>
          </a:bodyPr>
          <a:lstStyle/>
          <a:p>
            <a:r>
              <a:rPr lang="en-US" sz="1000" dirty="0">
                <a:latin typeface="Josefin Sans" pitchFamily="2" charset="0"/>
              </a:rPr>
              <a:t>Image source : rawpixel.com</a:t>
            </a:r>
          </a:p>
        </p:txBody>
      </p:sp>
      <p:sp>
        <p:nvSpPr>
          <p:cNvPr id="6" name="Slide Number Placeholder 6"/>
          <p:cNvSpPr txBox="1">
            <a:spLocks noGrp="1"/>
          </p:cNvSpPr>
          <p:nvPr/>
        </p:nvSpPr>
        <p:spPr bwMode="auto">
          <a:xfrm>
            <a:off x="70866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8D09B781-11D2-40CA-AB2A-815526E6459B}" type="slidenum">
              <a:rPr lang="en-US" altLang="en-US" sz="1000"/>
              <a:pPr algn="r" eaLnBrk="1" hangingPunct="1">
                <a:spcBef>
                  <a:spcPct val="0"/>
                </a:spcBef>
                <a:buFontTx/>
                <a:buNone/>
              </a:pPr>
              <a:t>18</a:t>
            </a:fld>
            <a:endParaRPr lang="en-US" altLang="en-US" sz="1000" dirty="0"/>
          </a:p>
        </p:txBody>
      </p:sp>
    </p:spTree>
    <p:extLst>
      <p:ext uri="{BB962C8B-B14F-4D97-AF65-F5344CB8AC3E}">
        <p14:creationId xmlns:p14="http://schemas.microsoft.com/office/powerpoint/2010/main" val="350040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6"/>
          <p:cNvSpPr txBox="1">
            <a:spLocks noGrp="1"/>
          </p:cNvSpPr>
          <p:nvPr/>
        </p:nvSpPr>
        <p:spPr bwMode="auto">
          <a:xfrm>
            <a:off x="70104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0F206830-920E-480D-BEB9-C670E6082E84}" type="slidenum">
              <a:rPr lang="en-US" altLang="en-US" sz="1000"/>
              <a:pPr algn="r" eaLnBrk="1" hangingPunct="1">
                <a:spcBef>
                  <a:spcPct val="0"/>
                </a:spcBef>
                <a:buFontTx/>
                <a:buNone/>
              </a:pPr>
              <a:t>19</a:t>
            </a:fld>
            <a:endParaRPr lang="en-US" altLang="en-US" sz="1000"/>
          </a:p>
        </p:txBody>
      </p:sp>
      <p:sp>
        <p:nvSpPr>
          <p:cNvPr id="22531" name="Rectangle 2"/>
          <p:cNvSpPr>
            <a:spLocks noGrp="1" noChangeArrowheads="1"/>
          </p:cNvSpPr>
          <p:nvPr>
            <p:ph type="title" idx="4294967295"/>
          </p:nvPr>
        </p:nvSpPr>
        <p:spPr>
          <a:xfrm>
            <a:off x="1524000" y="452438"/>
            <a:ext cx="6324600" cy="839787"/>
          </a:xfrm>
        </p:spPr>
        <p:txBody>
          <a:bodyPr/>
          <a:lstStyle/>
          <a:p>
            <a:pPr eaLnBrk="1" hangingPunct="1"/>
            <a:r>
              <a:rPr lang="en-US" altLang="en-US" sz="3000" b="1" dirty="0">
                <a:solidFill>
                  <a:schemeClr val="tx1"/>
                </a:solidFill>
                <a:latin typeface="Josefin Sans" pitchFamily="2" charset="0"/>
              </a:rPr>
              <a:t>Some Practical Ideas for Protecting Privacy</a:t>
            </a:r>
          </a:p>
        </p:txBody>
      </p:sp>
      <p:sp>
        <p:nvSpPr>
          <p:cNvPr id="22532" name="Rectangle 3"/>
          <p:cNvSpPr>
            <a:spLocks noGrp="1" noChangeArrowheads="1"/>
          </p:cNvSpPr>
          <p:nvPr>
            <p:ph type="body" sz="half" idx="4294967295"/>
          </p:nvPr>
        </p:nvSpPr>
        <p:spPr>
          <a:xfrm>
            <a:off x="304800" y="1600200"/>
            <a:ext cx="8610600" cy="4419600"/>
          </a:xfrm>
        </p:spPr>
        <p:txBody>
          <a:bodyPr/>
          <a:lstStyle/>
          <a:p>
            <a:pPr marL="463550" indent="-463550" eaLnBrk="1" hangingPunct="1">
              <a:spcBef>
                <a:spcPts val="600"/>
              </a:spcBef>
              <a:spcAft>
                <a:spcPct val="20000"/>
              </a:spcAft>
            </a:pPr>
            <a:r>
              <a:rPr lang="en-US" altLang="en-US" sz="2400" dirty="0">
                <a:latin typeface="Josefin Sans" pitchFamily="2" charset="0"/>
              </a:rPr>
              <a:t>Consider why you need to collect and share resident/client information</a:t>
            </a:r>
          </a:p>
          <a:p>
            <a:pPr marL="463550" indent="-463550" eaLnBrk="1" hangingPunct="1">
              <a:spcBef>
                <a:spcPts val="600"/>
              </a:spcBef>
              <a:spcAft>
                <a:spcPct val="20000"/>
              </a:spcAft>
            </a:pPr>
            <a:r>
              <a:rPr lang="en-US" altLang="en-US" sz="2400" dirty="0">
                <a:latin typeface="Josefin Sans" pitchFamily="2" charset="0"/>
              </a:rPr>
              <a:t>Only access staff and resident data that you need to do your job</a:t>
            </a:r>
          </a:p>
          <a:p>
            <a:pPr marL="463550" indent="-463550" eaLnBrk="1" hangingPunct="1">
              <a:spcBef>
                <a:spcPts val="600"/>
              </a:spcBef>
              <a:spcAft>
                <a:spcPct val="40000"/>
              </a:spcAft>
            </a:pPr>
            <a:r>
              <a:rPr lang="en-US" altLang="en-US" sz="2400" dirty="0">
                <a:latin typeface="Josefin Sans" pitchFamily="2" charset="0"/>
              </a:rPr>
              <a:t>Don’t leave files out on desks or meeting rooms</a:t>
            </a:r>
          </a:p>
          <a:p>
            <a:pPr marL="461963" indent="-461963" eaLnBrk="1" hangingPunct="1">
              <a:spcAft>
                <a:spcPct val="20000"/>
              </a:spcAft>
            </a:pPr>
            <a:r>
              <a:rPr lang="en-US" altLang="en-US" sz="2400" dirty="0">
                <a:latin typeface="Josefin Sans" pitchFamily="2" charset="0"/>
              </a:rPr>
              <a:t>Lock files in cabinets at night</a:t>
            </a:r>
          </a:p>
          <a:p>
            <a:pPr marL="509588" indent="-509588" eaLnBrk="1" hangingPunct="1">
              <a:spcAft>
                <a:spcPct val="20000"/>
              </a:spcAft>
            </a:pPr>
            <a:endParaRPr lang="en-US" altLang="en-US" sz="2800" dirty="0"/>
          </a:p>
        </p:txBody>
      </p:sp>
      <p:pic>
        <p:nvPicPr>
          <p:cNvPr id="22533" name="Picture 9" descr="vr14vtyu[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69174"/>
            <a:ext cx="871537" cy="102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7989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153400" cy="868362"/>
          </a:xfrm>
        </p:spPr>
        <p:txBody>
          <a:bodyPr/>
          <a:lstStyle/>
          <a:p>
            <a:r>
              <a:rPr lang="en-US" altLang="en-US" sz="2800" b="1" dirty="0">
                <a:latin typeface="Josefin Sans Bold" pitchFamily="2" charset="0"/>
              </a:rPr>
              <a:t>It’s the Law!</a:t>
            </a:r>
          </a:p>
        </p:txBody>
      </p:sp>
      <p:sp>
        <p:nvSpPr>
          <p:cNvPr id="3075" name="Rectangle 3"/>
          <p:cNvSpPr>
            <a:spLocks noGrp="1" noChangeArrowheads="1"/>
          </p:cNvSpPr>
          <p:nvPr>
            <p:ph type="body" idx="1"/>
          </p:nvPr>
        </p:nvSpPr>
        <p:spPr>
          <a:xfrm>
            <a:off x="457200" y="1219200"/>
            <a:ext cx="8153400" cy="3276600"/>
          </a:xfrm>
        </p:spPr>
        <p:txBody>
          <a:bodyPr/>
          <a:lstStyle/>
          <a:p>
            <a:pPr eaLnBrk="1" hangingPunct="1">
              <a:spcAft>
                <a:spcPct val="20000"/>
              </a:spcAft>
              <a:buFontTx/>
              <a:buNone/>
            </a:pPr>
            <a:r>
              <a:rPr lang="en-US" altLang="en-US" sz="2400" b="1" dirty="0">
                <a:latin typeface="Josefin Sans Bold" pitchFamily="2" charset="0"/>
              </a:rPr>
              <a:t>In Ontario,</a:t>
            </a:r>
          </a:p>
          <a:p>
            <a:pPr eaLnBrk="1" hangingPunct="1">
              <a:spcAft>
                <a:spcPct val="20000"/>
              </a:spcAft>
            </a:pPr>
            <a:r>
              <a:rPr lang="en-US" altLang="en-US" sz="2400" b="1" dirty="0">
                <a:latin typeface="Josefin Sans Bold" pitchFamily="2" charset="0"/>
              </a:rPr>
              <a:t>Personal Health Information Protection Act</a:t>
            </a:r>
            <a:r>
              <a:rPr lang="en-US" altLang="en-US" sz="2400" dirty="0">
                <a:latin typeface="Josefin Sans Bold" pitchFamily="2" charset="0"/>
              </a:rPr>
              <a:t> </a:t>
            </a:r>
            <a:r>
              <a:rPr lang="en-US" altLang="en-US" sz="2400" dirty="0">
                <a:latin typeface="Josefin Sans" pitchFamily="2" charset="0"/>
              </a:rPr>
              <a:t>(PHIPA)</a:t>
            </a:r>
          </a:p>
          <a:p>
            <a:pPr marL="0" lvl="0" indent="0" eaLnBrk="1" hangingPunct="1">
              <a:spcBef>
                <a:spcPct val="50000"/>
              </a:spcBef>
              <a:buNone/>
            </a:pPr>
            <a:r>
              <a:rPr lang="en-US" altLang="en-US" sz="2000" kern="1200" dirty="0">
                <a:solidFill>
                  <a:srgbClr val="000000"/>
                </a:solidFill>
                <a:latin typeface="Josefin Sans" pitchFamily="2" charset="0"/>
                <a:cs typeface="Arial" charset="0"/>
              </a:rPr>
              <a:t>Set out rules for the </a:t>
            </a:r>
            <a:r>
              <a:rPr lang="en-US" altLang="en-US" sz="2000" b="1" i="1" kern="1200" dirty="0">
                <a:solidFill>
                  <a:srgbClr val="FF0000"/>
                </a:solidFill>
                <a:latin typeface="Josefin Sans" pitchFamily="2" charset="0"/>
                <a:cs typeface="Arial" charset="0"/>
              </a:rPr>
              <a:t>collection</a:t>
            </a:r>
            <a:r>
              <a:rPr lang="en-US" altLang="en-US" sz="2000" kern="1200" dirty="0">
                <a:solidFill>
                  <a:srgbClr val="000000"/>
                </a:solidFill>
                <a:latin typeface="Josefin Sans" pitchFamily="2" charset="0"/>
                <a:cs typeface="Arial" charset="0"/>
              </a:rPr>
              <a:t>, </a:t>
            </a:r>
            <a:r>
              <a:rPr lang="en-US" altLang="en-US" sz="2000" b="1" i="1" kern="1200" dirty="0">
                <a:solidFill>
                  <a:srgbClr val="FF0000"/>
                </a:solidFill>
                <a:latin typeface="Josefin Sans" pitchFamily="2" charset="0"/>
                <a:cs typeface="Arial" charset="0"/>
              </a:rPr>
              <a:t>handling</a:t>
            </a:r>
            <a:r>
              <a:rPr lang="en-US" altLang="en-US" sz="2000" kern="1200" dirty="0">
                <a:solidFill>
                  <a:srgbClr val="000000"/>
                </a:solidFill>
                <a:latin typeface="Josefin Sans" pitchFamily="2" charset="0"/>
                <a:cs typeface="Arial" charset="0"/>
              </a:rPr>
              <a:t>, and </a:t>
            </a:r>
            <a:r>
              <a:rPr lang="en-US" altLang="en-US" sz="2000" b="1" i="1" kern="1200" dirty="0">
                <a:solidFill>
                  <a:srgbClr val="FF0000"/>
                </a:solidFill>
                <a:latin typeface="Josefin Sans" pitchFamily="2" charset="0"/>
                <a:cs typeface="Arial" charset="0"/>
              </a:rPr>
              <a:t>disclosure</a:t>
            </a:r>
            <a:r>
              <a:rPr lang="en-US" altLang="en-US" sz="2000" kern="1200" dirty="0">
                <a:solidFill>
                  <a:srgbClr val="FF0000"/>
                </a:solidFill>
                <a:latin typeface="Josefin Sans" pitchFamily="2" charset="0"/>
                <a:cs typeface="Arial" charset="0"/>
              </a:rPr>
              <a:t> </a:t>
            </a:r>
            <a:r>
              <a:rPr lang="en-US" altLang="en-US" sz="2000" kern="1200" dirty="0">
                <a:solidFill>
                  <a:srgbClr val="000000"/>
                </a:solidFill>
                <a:latin typeface="Josefin Sans" pitchFamily="2" charset="0"/>
                <a:cs typeface="Arial" charset="0"/>
              </a:rPr>
              <a:t>of personal health information. </a:t>
            </a:r>
          </a:p>
          <a:p>
            <a:pPr marL="0" lvl="0" indent="0" eaLnBrk="1" hangingPunct="1">
              <a:spcBef>
                <a:spcPct val="50000"/>
              </a:spcBef>
              <a:buNone/>
            </a:pPr>
            <a:r>
              <a:rPr lang="en-US" altLang="en-US" sz="2000" kern="1200" dirty="0">
                <a:solidFill>
                  <a:srgbClr val="000000"/>
                </a:solidFill>
                <a:latin typeface="Josefin Sans" pitchFamily="2" charset="0"/>
                <a:cs typeface="Arial" charset="0"/>
              </a:rPr>
              <a:t>Apply equally to </a:t>
            </a:r>
            <a:r>
              <a:rPr lang="en-US" altLang="en-US" sz="2000" kern="1200" dirty="0">
                <a:solidFill>
                  <a:srgbClr val="FF0000"/>
                </a:solidFill>
                <a:latin typeface="Josefin Sans" pitchFamily="2" charset="0"/>
                <a:cs typeface="Arial" charset="0"/>
              </a:rPr>
              <a:t>organizations </a:t>
            </a:r>
            <a:r>
              <a:rPr lang="en-US" altLang="en-US" sz="2000" kern="1200" dirty="0">
                <a:solidFill>
                  <a:srgbClr val="000000"/>
                </a:solidFill>
                <a:latin typeface="Josefin Sans" pitchFamily="2" charset="0"/>
                <a:cs typeface="Arial" charset="0"/>
              </a:rPr>
              <a:t>(i.e., hospitals, LTC homes, medical clinics) </a:t>
            </a:r>
            <a:r>
              <a:rPr lang="en-US" altLang="en-US" sz="2000" b="1" i="1" u="sng" kern="1200" dirty="0">
                <a:solidFill>
                  <a:srgbClr val="FF0000"/>
                </a:solidFill>
                <a:latin typeface="Josefin Sans" pitchFamily="2" charset="0"/>
                <a:cs typeface="Arial" charset="0"/>
              </a:rPr>
              <a:t>AND</a:t>
            </a:r>
            <a:r>
              <a:rPr lang="en-US" altLang="en-US" sz="2000" b="1" i="1" kern="1200" dirty="0">
                <a:solidFill>
                  <a:srgbClr val="FF0000"/>
                </a:solidFill>
                <a:latin typeface="Josefin Sans" pitchFamily="2" charset="0"/>
                <a:cs typeface="Arial" charset="0"/>
              </a:rPr>
              <a:t> </a:t>
            </a:r>
            <a:r>
              <a:rPr lang="en-US" altLang="en-US" sz="2000" kern="1200" dirty="0">
                <a:solidFill>
                  <a:srgbClr val="FF0000"/>
                </a:solidFill>
                <a:latin typeface="Josefin Sans" pitchFamily="2" charset="0"/>
                <a:cs typeface="Arial" charset="0"/>
              </a:rPr>
              <a:t>individuals </a:t>
            </a:r>
            <a:r>
              <a:rPr lang="en-US" altLang="en-US" sz="2000" kern="1200" dirty="0">
                <a:solidFill>
                  <a:srgbClr val="000000"/>
                </a:solidFill>
                <a:latin typeface="Josefin Sans" pitchFamily="2" charset="0"/>
                <a:cs typeface="Arial" charset="0"/>
              </a:rPr>
              <a:t>(i.e.,</a:t>
            </a:r>
            <a:r>
              <a:rPr lang="en-US" altLang="en-US" sz="2000" kern="1200" dirty="0">
                <a:solidFill>
                  <a:srgbClr val="FF0000"/>
                </a:solidFill>
                <a:latin typeface="Josefin Sans" pitchFamily="2" charset="0"/>
                <a:cs typeface="Arial" charset="0"/>
              </a:rPr>
              <a:t> </a:t>
            </a:r>
            <a:r>
              <a:rPr lang="en-US" altLang="en-US" sz="2000" kern="1200" dirty="0">
                <a:solidFill>
                  <a:srgbClr val="000000"/>
                </a:solidFill>
                <a:latin typeface="Josefin Sans" pitchFamily="2" charset="0"/>
                <a:cs typeface="Arial" charset="0"/>
              </a:rPr>
              <a:t>physicians, nurses …etc.).</a:t>
            </a:r>
          </a:p>
          <a:p>
            <a:pPr marL="0" lvl="0" indent="0" eaLnBrk="1" hangingPunct="1">
              <a:spcBef>
                <a:spcPct val="50000"/>
              </a:spcBef>
              <a:buNone/>
            </a:pPr>
            <a:r>
              <a:rPr lang="en-US" altLang="en-US" sz="2000" kern="1200" dirty="0">
                <a:solidFill>
                  <a:srgbClr val="000000"/>
                </a:solidFill>
                <a:latin typeface="Josefin Sans" pitchFamily="2" charset="0"/>
                <a:cs typeface="Arial" charset="0"/>
              </a:rPr>
              <a:t>Both</a:t>
            </a:r>
            <a:r>
              <a:rPr lang="en-US" altLang="en-US" sz="2000" kern="1200" dirty="0">
                <a:solidFill>
                  <a:srgbClr val="FF0000"/>
                </a:solidFill>
                <a:latin typeface="Josefin Sans" pitchFamily="2" charset="0"/>
                <a:cs typeface="Arial" charset="0"/>
              </a:rPr>
              <a:t> “you” </a:t>
            </a:r>
            <a:r>
              <a:rPr lang="en-US" altLang="en-US" sz="1800" b="1" i="1" u="sng" kern="1200" dirty="0">
                <a:solidFill>
                  <a:srgbClr val="FF0000"/>
                </a:solidFill>
                <a:latin typeface="Josefin Sans" pitchFamily="2" charset="0"/>
                <a:cs typeface="Arial" charset="0"/>
              </a:rPr>
              <a:t>AND</a:t>
            </a:r>
            <a:r>
              <a:rPr lang="en-US" altLang="en-US" sz="2000" kern="1200" dirty="0">
                <a:solidFill>
                  <a:srgbClr val="FF0000"/>
                </a:solidFill>
                <a:latin typeface="Josefin Sans" pitchFamily="2" charset="0"/>
                <a:cs typeface="Arial" charset="0"/>
              </a:rPr>
              <a:t> Yee Hong</a:t>
            </a:r>
            <a:r>
              <a:rPr lang="en-US" altLang="en-US" sz="2000" kern="1200" dirty="0">
                <a:solidFill>
                  <a:srgbClr val="000000"/>
                </a:solidFill>
                <a:latin typeface="Josefin Sans" pitchFamily="2" charset="0"/>
                <a:cs typeface="Arial" charset="0"/>
              </a:rPr>
              <a:t> are</a:t>
            </a:r>
            <a:r>
              <a:rPr lang="en-US" altLang="en-US" sz="2000" kern="1200" dirty="0">
                <a:solidFill>
                  <a:srgbClr val="FF0000"/>
                </a:solidFill>
                <a:latin typeface="Josefin Sans" pitchFamily="2" charset="0"/>
                <a:cs typeface="Arial" charset="0"/>
              </a:rPr>
              <a:t> liable</a:t>
            </a:r>
            <a:r>
              <a:rPr lang="en-US" altLang="en-US" sz="2000" kern="1200" dirty="0">
                <a:solidFill>
                  <a:srgbClr val="000000"/>
                </a:solidFill>
                <a:latin typeface="Josefin Sans" pitchFamily="2" charset="0"/>
                <a:cs typeface="Arial" charset="0"/>
              </a:rPr>
              <a:t> for any privacy breach</a:t>
            </a:r>
          </a:p>
          <a:p>
            <a:pPr eaLnBrk="1" hangingPunct="1">
              <a:spcAft>
                <a:spcPct val="20000"/>
              </a:spcAft>
            </a:pPr>
            <a:endParaRPr lang="en-US" altLang="en-US" dirty="0"/>
          </a:p>
        </p:txBody>
      </p:sp>
      <p:sp>
        <p:nvSpPr>
          <p:cNvPr id="5" name="Slide Number Placeholder 6"/>
          <p:cNvSpPr txBox="1">
            <a:spLocks noGrp="1"/>
          </p:cNvSpPr>
          <p:nvPr/>
        </p:nvSpPr>
        <p:spPr bwMode="auto">
          <a:xfrm>
            <a:off x="6934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2384C7CA-E5E9-4C63-BFB7-CFAEF7A069FA}" type="slidenum">
              <a:rPr lang="en-US" altLang="en-US" sz="1000" smtClean="0"/>
              <a:t>2</a:t>
            </a:fld>
            <a:endParaRPr lang="en-US" alt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txBox="1">
            <a:spLocks noGrp="1"/>
          </p:cNvSpPr>
          <p:nvPr/>
        </p:nvSpPr>
        <p:spPr bwMode="auto">
          <a:xfrm>
            <a:off x="70104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FED7CF4A-0C5D-40AC-AF01-DB9BE4E4E795}" type="slidenum">
              <a:rPr lang="en-US" altLang="en-US" sz="1000"/>
              <a:pPr algn="r" eaLnBrk="1" hangingPunct="1">
                <a:spcBef>
                  <a:spcPct val="0"/>
                </a:spcBef>
                <a:buFontTx/>
                <a:buNone/>
              </a:pPr>
              <a:t>20</a:t>
            </a:fld>
            <a:endParaRPr lang="en-US" altLang="en-US" sz="1000"/>
          </a:p>
        </p:txBody>
      </p:sp>
      <p:sp>
        <p:nvSpPr>
          <p:cNvPr id="23555" name="Rectangle 2"/>
          <p:cNvSpPr>
            <a:spLocks noGrp="1" noChangeArrowheads="1"/>
          </p:cNvSpPr>
          <p:nvPr>
            <p:ph type="title" idx="4294967295"/>
          </p:nvPr>
        </p:nvSpPr>
        <p:spPr>
          <a:xfrm>
            <a:off x="609600" y="274638"/>
            <a:ext cx="7907337" cy="1143000"/>
          </a:xfrm>
        </p:spPr>
        <p:txBody>
          <a:bodyPr/>
          <a:lstStyle/>
          <a:p>
            <a:pPr eaLnBrk="1" hangingPunct="1"/>
            <a:r>
              <a:rPr lang="en-US" altLang="en-US" sz="3000" b="1" dirty="0">
                <a:solidFill>
                  <a:schemeClr val="tx1"/>
                </a:solidFill>
                <a:latin typeface="Josefin Sans Bold" pitchFamily="2" charset="0"/>
              </a:rPr>
              <a:t>More</a:t>
            </a:r>
            <a:r>
              <a:rPr lang="en-US" altLang="en-US" sz="3000" b="1" dirty="0">
                <a:solidFill>
                  <a:schemeClr val="tx1"/>
                </a:solidFill>
                <a:latin typeface="Arial Black" pitchFamily="34" charset="0"/>
              </a:rPr>
              <a:t> Ideas</a:t>
            </a:r>
            <a:endParaRPr lang="en-US" altLang="en-US" sz="3000" b="1" dirty="0">
              <a:solidFill>
                <a:schemeClr val="tx1"/>
              </a:solidFill>
            </a:endParaRPr>
          </a:p>
        </p:txBody>
      </p:sp>
      <p:sp>
        <p:nvSpPr>
          <p:cNvPr id="23556" name="Rectangle 3"/>
          <p:cNvSpPr>
            <a:spLocks noGrp="1" noChangeArrowheads="1"/>
          </p:cNvSpPr>
          <p:nvPr>
            <p:ph type="body" idx="4294967295"/>
          </p:nvPr>
        </p:nvSpPr>
        <p:spPr/>
        <p:txBody>
          <a:bodyPr/>
          <a:lstStyle/>
          <a:p>
            <a:pPr eaLnBrk="1" hangingPunct="1">
              <a:spcAft>
                <a:spcPct val="40000"/>
              </a:spcAft>
            </a:pPr>
            <a:r>
              <a:rPr lang="en-US" altLang="en-US" sz="2400" dirty="0">
                <a:latin typeface="Josefin Sans" pitchFamily="2" charset="0"/>
              </a:rPr>
              <a:t>Do not copy staff and resident information unnecessarily or without authorization</a:t>
            </a:r>
          </a:p>
          <a:p>
            <a:pPr eaLnBrk="1" hangingPunct="1">
              <a:spcAft>
                <a:spcPct val="20000"/>
              </a:spcAft>
            </a:pPr>
            <a:r>
              <a:rPr lang="en-US" altLang="en-US" sz="2400" dirty="0">
                <a:latin typeface="Josefin Sans" pitchFamily="2" charset="0"/>
              </a:rPr>
              <a:t>Shred resident, applicant, and staff information before discarding. Clear papers from machines quickly</a:t>
            </a:r>
          </a:p>
          <a:p>
            <a:pPr eaLnBrk="1" hangingPunct="1">
              <a:spcAft>
                <a:spcPct val="20000"/>
              </a:spcAft>
            </a:pPr>
            <a:r>
              <a:rPr lang="en-US" altLang="en-US" sz="2400" dirty="0">
                <a:latin typeface="Josefin Sans" pitchFamily="2" charset="0"/>
              </a:rPr>
              <a:t>Double-check destination fax numbers</a:t>
            </a:r>
          </a:p>
          <a:p>
            <a:pPr eaLnBrk="1" hangingPunct="1">
              <a:spcAft>
                <a:spcPct val="20000"/>
              </a:spcAft>
            </a:pPr>
            <a:r>
              <a:rPr lang="en-US" altLang="en-US" sz="2400" dirty="0">
                <a:latin typeface="Josefin Sans" pitchFamily="2" charset="0"/>
              </a:rPr>
              <a:t>Keep staff, resident and applicant discussions out of hallways, elevators, and other public places</a:t>
            </a:r>
          </a:p>
          <a:p>
            <a:pPr eaLnBrk="1" hangingPunct="1">
              <a:spcAft>
                <a:spcPct val="20000"/>
              </a:spcAft>
            </a:pPr>
            <a:r>
              <a:rPr lang="en-US" altLang="en-US" sz="2400" dirty="0">
                <a:latin typeface="Josefin Sans" pitchFamily="2" charset="0"/>
              </a:rPr>
              <a:t>Be aware of who can hear you when on the phone</a:t>
            </a:r>
          </a:p>
          <a:p>
            <a:pPr eaLnBrk="1" hangingPunct="1">
              <a:spcAft>
                <a:spcPct val="20000"/>
              </a:spcAft>
            </a:pPr>
            <a:endParaRPr lang="en-US" altLang="en-US" sz="2400" dirty="0"/>
          </a:p>
        </p:txBody>
      </p:sp>
      <p:pic>
        <p:nvPicPr>
          <p:cNvPr id="23557" name="Picture 4" descr="vr14vtyu[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2685"/>
            <a:ext cx="938212" cy="1102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6180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6"/>
          <p:cNvSpPr txBox="1">
            <a:spLocks noGrp="1"/>
          </p:cNvSpPr>
          <p:nvPr/>
        </p:nvSpPr>
        <p:spPr bwMode="auto">
          <a:xfrm>
            <a:off x="7010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BF20CBFA-9748-491C-95D3-2566E36649F9}" type="slidenum">
              <a:rPr lang="en-US" altLang="en-US" sz="1000"/>
              <a:pPr algn="r" eaLnBrk="1" hangingPunct="1">
                <a:spcBef>
                  <a:spcPct val="0"/>
                </a:spcBef>
                <a:buFontTx/>
                <a:buNone/>
              </a:pPr>
              <a:t>21</a:t>
            </a:fld>
            <a:endParaRPr lang="en-US" altLang="en-US" sz="1000" dirty="0"/>
          </a:p>
        </p:txBody>
      </p:sp>
      <p:sp>
        <p:nvSpPr>
          <p:cNvPr id="24580" name="Rectangle 3"/>
          <p:cNvSpPr>
            <a:spLocks noGrp="1" noChangeArrowheads="1"/>
          </p:cNvSpPr>
          <p:nvPr>
            <p:ph type="body" sz="half" idx="4294967295"/>
          </p:nvPr>
        </p:nvSpPr>
        <p:spPr>
          <a:xfrm>
            <a:off x="304800" y="1600200"/>
            <a:ext cx="8305800" cy="4419600"/>
          </a:xfrm>
        </p:spPr>
        <p:txBody>
          <a:bodyPr/>
          <a:lstStyle/>
          <a:p>
            <a:pPr marL="509588" indent="-509588" eaLnBrk="1" hangingPunct="1">
              <a:lnSpc>
                <a:spcPct val="80000"/>
              </a:lnSpc>
              <a:spcBef>
                <a:spcPts val="600"/>
              </a:spcBef>
              <a:spcAft>
                <a:spcPts val="1200"/>
              </a:spcAft>
            </a:pPr>
            <a:r>
              <a:rPr lang="en-US" altLang="en-US" sz="2000" dirty="0">
                <a:latin typeface="Josefin Sans" pitchFamily="2" charset="0"/>
              </a:rPr>
              <a:t>Lock or log off your computer when you step away </a:t>
            </a:r>
          </a:p>
          <a:p>
            <a:pPr marL="509588" indent="-509588" eaLnBrk="1" hangingPunct="1">
              <a:lnSpc>
                <a:spcPct val="80000"/>
              </a:lnSpc>
              <a:spcBef>
                <a:spcPts val="600"/>
              </a:spcBef>
              <a:spcAft>
                <a:spcPts val="1200"/>
              </a:spcAft>
            </a:pPr>
            <a:r>
              <a:rPr lang="en-US" altLang="en-US" sz="2000" dirty="0">
                <a:latin typeface="Josefin Sans" pitchFamily="2" charset="0"/>
              </a:rPr>
              <a:t>Change your computer password when prompted and keep it to yourself only</a:t>
            </a:r>
          </a:p>
          <a:p>
            <a:pPr marL="509588" indent="-509588" eaLnBrk="1" hangingPunct="1">
              <a:lnSpc>
                <a:spcPct val="80000"/>
              </a:lnSpc>
              <a:spcBef>
                <a:spcPts val="600"/>
              </a:spcBef>
              <a:spcAft>
                <a:spcPts val="1200"/>
              </a:spcAft>
            </a:pPr>
            <a:r>
              <a:rPr lang="en-US" altLang="en-US" sz="2000" dirty="0">
                <a:latin typeface="Josefin Sans" pitchFamily="2" charset="0"/>
              </a:rPr>
              <a:t>Avoid sending personal health information via e-mail</a:t>
            </a:r>
          </a:p>
          <a:p>
            <a:pPr marL="509588" indent="-509588" eaLnBrk="1" hangingPunct="1">
              <a:lnSpc>
                <a:spcPct val="80000"/>
              </a:lnSpc>
              <a:spcBef>
                <a:spcPts val="600"/>
              </a:spcBef>
              <a:spcAft>
                <a:spcPts val="1200"/>
              </a:spcAft>
            </a:pPr>
            <a:r>
              <a:rPr lang="en-US" altLang="en-US" sz="2000" dirty="0">
                <a:latin typeface="Josefin Sans" pitchFamily="2" charset="0"/>
              </a:rPr>
              <a:t>Be careful when you send or reply to emails making sure the correct recipients or email distribution groups are used</a:t>
            </a:r>
          </a:p>
          <a:p>
            <a:pPr marL="509588" indent="-509588" eaLnBrk="1" hangingPunct="1">
              <a:lnSpc>
                <a:spcPct val="80000"/>
              </a:lnSpc>
              <a:spcBef>
                <a:spcPts val="600"/>
              </a:spcBef>
              <a:spcAft>
                <a:spcPts val="1200"/>
              </a:spcAft>
            </a:pPr>
            <a:r>
              <a:rPr lang="en-US" altLang="en-US" sz="2000" dirty="0">
                <a:latin typeface="Josefin Sans" pitchFamily="2" charset="0"/>
              </a:rPr>
              <a:t>Do not store resident/client or confidential corporate information on your computer’s local hard drive or in a portable storage device (USB drives, portable hardware drives)</a:t>
            </a:r>
          </a:p>
          <a:p>
            <a:pPr marL="509588" indent="-509588" eaLnBrk="1" hangingPunct="1">
              <a:lnSpc>
                <a:spcPct val="80000"/>
              </a:lnSpc>
              <a:spcBef>
                <a:spcPts val="600"/>
              </a:spcBef>
              <a:spcAft>
                <a:spcPts val="1200"/>
              </a:spcAft>
            </a:pPr>
            <a:endParaRPr lang="en-US" altLang="en-US" sz="2400" dirty="0"/>
          </a:p>
        </p:txBody>
      </p:sp>
      <p:sp>
        <p:nvSpPr>
          <p:cNvPr id="7" name="Rectangle 2"/>
          <p:cNvSpPr txBox="1">
            <a:spLocks noChangeArrowheads="1"/>
          </p:cNvSpPr>
          <p:nvPr/>
        </p:nvSpPr>
        <p:spPr bwMode="auto">
          <a:xfrm>
            <a:off x="609600" y="274638"/>
            <a:ext cx="79073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altLang="en-US" sz="3000" b="1" kern="0" dirty="0">
                <a:solidFill>
                  <a:schemeClr val="tx1"/>
                </a:solidFill>
                <a:latin typeface="Josefin Sans Bold" pitchFamily="2" charset="0"/>
              </a:rPr>
              <a:t>More Ideas</a:t>
            </a:r>
          </a:p>
        </p:txBody>
      </p:sp>
      <p:pic>
        <p:nvPicPr>
          <p:cNvPr id="8" name="Picture 4" descr="vr14vtyu[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2685"/>
            <a:ext cx="938212" cy="1102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1402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D03CC-CFCE-461D-9C9E-C2ADDB1F6164}"/>
              </a:ext>
            </a:extLst>
          </p:cNvPr>
          <p:cNvSpPr>
            <a:spLocks noGrp="1"/>
          </p:cNvSpPr>
          <p:nvPr>
            <p:ph type="title"/>
          </p:nvPr>
        </p:nvSpPr>
        <p:spPr>
          <a:xfrm>
            <a:off x="311700" y="381000"/>
            <a:ext cx="8520600" cy="763600"/>
          </a:xfrm>
        </p:spPr>
        <p:txBody>
          <a:bodyPr/>
          <a:lstStyle/>
          <a:p>
            <a:r>
              <a:rPr lang="en-US" sz="3200" b="1" dirty="0">
                <a:solidFill>
                  <a:schemeClr val="tx1"/>
                </a:solidFill>
                <a:latin typeface="Josefin Sans Bold" pitchFamily="2" charset="0"/>
              </a:rPr>
              <a:t>Remember ….</a:t>
            </a:r>
          </a:p>
        </p:txBody>
      </p:sp>
      <p:sp>
        <p:nvSpPr>
          <p:cNvPr id="3" name="Text Placeholder 2">
            <a:extLst>
              <a:ext uri="{FF2B5EF4-FFF2-40B4-BE49-F238E27FC236}">
                <a16:creationId xmlns:a16="http://schemas.microsoft.com/office/drawing/2014/main" id="{B2D61CD4-B93B-453B-AB18-6ECD442E5442}"/>
              </a:ext>
            </a:extLst>
          </p:cNvPr>
          <p:cNvSpPr>
            <a:spLocks noGrp="1"/>
          </p:cNvSpPr>
          <p:nvPr>
            <p:ph type="body" idx="1"/>
          </p:nvPr>
        </p:nvSpPr>
        <p:spPr/>
        <p:txBody>
          <a:bodyPr/>
          <a:lstStyle/>
          <a:p>
            <a:pPr>
              <a:spcBef>
                <a:spcPts val="500"/>
              </a:spcBef>
            </a:pPr>
            <a:r>
              <a:rPr lang="en-US" sz="2000" dirty="0">
                <a:latin typeface="Josefin Sans" pitchFamily="2" charset="0"/>
              </a:rPr>
              <a:t>Privacy and information security are everyone’s responsibility</a:t>
            </a:r>
          </a:p>
          <a:p>
            <a:pPr>
              <a:spcBef>
                <a:spcPts val="500"/>
              </a:spcBef>
            </a:pPr>
            <a:r>
              <a:rPr lang="en-US" sz="2000" dirty="0">
                <a:latin typeface="Josefin Sans" pitchFamily="2" charset="0"/>
              </a:rPr>
              <a:t>Privacy or data breaches have serious ramifications</a:t>
            </a:r>
          </a:p>
          <a:p>
            <a:pPr>
              <a:spcBef>
                <a:spcPts val="500"/>
              </a:spcBef>
            </a:pPr>
            <a:r>
              <a:rPr lang="en-US" sz="2000" dirty="0">
                <a:latin typeface="Josefin Sans" pitchFamily="2" charset="0"/>
              </a:rPr>
              <a:t>Be careful with suspicious emails</a:t>
            </a:r>
          </a:p>
          <a:p>
            <a:pPr>
              <a:spcBef>
                <a:spcPts val="500"/>
              </a:spcBef>
            </a:pPr>
            <a:r>
              <a:rPr lang="en-US" sz="2000" dirty="0">
                <a:latin typeface="Josefin Sans" pitchFamily="2" charset="0"/>
              </a:rPr>
              <a:t>Be aware of vishing (telephone scams)</a:t>
            </a:r>
          </a:p>
          <a:p>
            <a:pPr>
              <a:spcBef>
                <a:spcPts val="500"/>
              </a:spcBef>
            </a:pPr>
            <a:r>
              <a:rPr lang="en-US" sz="2000" dirty="0">
                <a:latin typeface="Josefin Sans" pitchFamily="2" charset="0"/>
              </a:rPr>
              <a:t>Be mindful of confidentiality and integrity of data</a:t>
            </a:r>
          </a:p>
          <a:p>
            <a:pPr>
              <a:spcBef>
                <a:spcPts val="500"/>
              </a:spcBef>
            </a:pPr>
            <a:r>
              <a:rPr lang="en-US" sz="2000" dirty="0">
                <a:latin typeface="Josefin Sans" pitchFamily="2" charset="0"/>
              </a:rPr>
              <a:t>Follow Yee Hong company policies</a:t>
            </a:r>
          </a:p>
          <a:p>
            <a:pPr>
              <a:spcBef>
                <a:spcPts val="500"/>
              </a:spcBef>
            </a:pPr>
            <a:r>
              <a:rPr lang="en-US" altLang="en-US" sz="2000" dirty="0">
                <a:latin typeface="Josefin Sans" pitchFamily="2" charset="0"/>
              </a:rPr>
              <a:t>Report privacy or information security concerns to your immediate supervisor or the Corporate Privacy Officer (Mike Cheng ext. 1178)</a:t>
            </a:r>
          </a:p>
          <a:p>
            <a:pPr>
              <a:spcBef>
                <a:spcPts val="500"/>
              </a:spcBef>
            </a:pPr>
            <a:endParaRPr lang="en-US" sz="1800" dirty="0"/>
          </a:p>
          <a:p>
            <a:pPr lvl="1"/>
            <a:endParaRPr lang="en-US" sz="1800" dirty="0"/>
          </a:p>
        </p:txBody>
      </p:sp>
      <p:sp>
        <p:nvSpPr>
          <p:cNvPr id="4" name="Slide Number Placeholder 6"/>
          <p:cNvSpPr txBox="1">
            <a:spLocks noGrp="1"/>
          </p:cNvSpPr>
          <p:nvPr/>
        </p:nvSpPr>
        <p:spPr bwMode="auto">
          <a:xfrm>
            <a:off x="70866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8D09B781-11D2-40CA-AB2A-815526E6459B}" type="slidenum">
              <a:rPr lang="en-US" altLang="en-US" sz="1000"/>
              <a:pPr algn="r" eaLnBrk="1" hangingPunct="1">
                <a:spcBef>
                  <a:spcPct val="0"/>
                </a:spcBef>
                <a:buFontTx/>
                <a:buNone/>
              </a:pPr>
              <a:t>22</a:t>
            </a:fld>
            <a:endParaRPr lang="en-US" altLang="en-US" sz="1000" dirty="0"/>
          </a:p>
        </p:txBody>
      </p:sp>
      <p:sp>
        <p:nvSpPr>
          <p:cNvPr id="6" name="TextBox 5"/>
          <p:cNvSpPr txBox="1"/>
          <p:nvPr/>
        </p:nvSpPr>
        <p:spPr>
          <a:xfrm>
            <a:off x="1223152" y="5710535"/>
            <a:ext cx="6907660" cy="461665"/>
          </a:xfrm>
          <a:prstGeom prst="rect">
            <a:avLst/>
          </a:prstGeom>
          <a:noFill/>
        </p:spPr>
        <p:txBody>
          <a:bodyPr wrap="none" rtlCol="0">
            <a:spAutoFit/>
          </a:bodyPr>
          <a:lstStyle/>
          <a:p>
            <a:r>
              <a:rPr lang="en-US" sz="2400" dirty="0">
                <a:solidFill>
                  <a:srgbClr val="FF0000"/>
                </a:solidFill>
                <a:latin typeface="Josefin Sans" pitchFamily="2" charset="0"/>
              </a:rPr>
              <a:t>Privacy and Info Security - We’re all responsible!</a:t>
            </a:r>
          </a:p>
        </p:txBody>
      </p:sp>
    </p:spTree>
    <p:extLst>
      <p:ext uri="{BB962C8B-B14F-4D97-AF65-F5344CB8AC3E}">
        <p14:creationId xmlns:p14="http://schemas.microsoft.com/office/powerpoint/2010/main" val="3809700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lide Number Placeholder 6"/>
          <p:cNvSpPr txBox="1">
            <a:spLocks noGrp="1"/>
          </p:cNvSpPr>
          <p:nvPr/>
        </p:nvSpPr>
        <p:spPr bwMode="auto">
          <a:xfrm>
            <a:off x="6934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E159F32E-2144-4FF0-9208-58D458218E44}" type="slidenum">
              <a:rPr lang="en-US" altLang="en-US" sz="1000"/>
              <a:pPr algn="r" eaLnBrk="1" hangingPunct="1">
                <a:spcBef>
                  <a:spcPct val="0"/>
                </a:spcBef>
                <a:buFontTx/>
                <a:buNone/>
              </a:pPr>
              <a:t>3</a:t>
            </a:fld>
            <a:endParaRPr lang="en-US" altLang="en-US" sz="1000"/>
          </a:p>
        </p:txBody>
      </p:sp>
      <p:sp>
        <p:nvSpPr>
          <p:cNvPr id="5123" name="Rectangle 2"/>
          <p:cNvSpPr>
            <a:spLocks noGrp="1" noChangeArrowheads="1"/>
          </p:cNvSpPr>
          <p:nvPr>
            <p:ph type="title" idx="4294967295"/>
          </p:nvPr>
        </p:nvSpPr>
        <p:spPr/>
        <p:txBody>
          <a:bodyPr/>
          <a:lstStyle/>
          <a:p>
            <a:pPr eaLnBrk="1" hangingPunct="1"/>
            <a:r>
              <a:rPr lang="en-US" altLang="en-US" sz="3000" b="1" dirty="0">
                <a:latin typeface="Josefin Sans Bold" pitchFamily="2" charset="0"/>
              </a:rPr>
              <a:t>Our Commitment to Privacy</a:t>
            </a:r>
          </a:p>
        </p:txBody>
      </p:sp>
      <p:sp>
        <p:nvSpPr>
          <p:cNvPr id="5124" name="Rectangle 3"/>
          <p:cNvSpPr>
            <a:spLocks noGrp="1" noChangeArrowheads="1"/>
          </p:cNvSpPr>
          <p:nvPr>
            <p:ph type="body" sz="half" idx="4294967295"/>
          </p:nvPr>
        </p:nvSpPr>
        <p:spPr>
          <a:xfrm>
            <a:off x="457200" y="1524000"/>
            <a:ext cx="8229600" cy="3730625"/>
          </a:xfrm>
        </p:spPr>
        <p:txBody>
          <a:bodyPr/>
          <a:lstStyle/>
          <a:p>
            <a:pPr marL="0" indent="0" eaLnBrk="1" hangingPunct="1">
              <a:spcAft>
                <a:spcPct val="40000"/>
              </a:spcAft>
              <a:buFontTx/>
              <a:buNone/>
            </a:pPr>
            <a:r>
              <a:rPr lang="en-US" altLang="en-US" sz="2400" dirty="0">
                <a:latin typeface="Josefin Sans" pitchFamily="2" charset="0"/>
              </a:rPr>
              <a:t>We respect the privacy of our clients, staff, volunteers, and our partners.</a:t>
            </a:r>
          </a:p>
          <a:p>
            <a:pPr marL="0" indent="0" eaLnBrk="1" hangingPunct="1">
              <a:spcAft>
                <a:spcPct val="40000"/>
              </a:spcAft>
              <a:buFontTx/>
              <a:buNone/>
            </a:pPr>
            <a:r>
              <a:rPr lang="en-US" altLang="en-US" sz="2400" dirty="0">
                <a:latin typeface="Josefin Sans" pitchFamily="2" charset="0"/>
              </a:rPr>
              <a:t>We are committed to keeping </a:t>
            </a:r>
            <a:r>
              <a:rPr lang="en-US" altLang="en-US" sz="2400" u="sng" dirty="0">
                <a:solidFill>
                  <a:schemeClr val="accent5">
                    <a:lumMod val="50000"/>
                  </a:schemeClr>
                </a:solidFill>
                <a:latin typeface="Josefin Sans" pitchFamily="2" charset="0"/>
              </a:rPr>
              <a:t>personal</a:t>
            </a:r>
            <a:r>
              <a:rPr lang="en-US" altLang="en-US" sz="2400" dirty="0">
                <a:latin typeface="Josefin Sans" pitchFamily="2" charset="0"/>
              </a:rPr>
              <a:t> and </a:t>
            </a:r>
            <a:r>
              <a:rPr lang="en-US" altLang="en-US" sz="2400" u="sng" dirty="0">
                <a:solidFill>
                  <a:schemeClr val="hlink"/>
                </a:solidFill>
                <a:latin typeface="Josefin Sans" pitchFamily="2" charset="0"/>
              </a:rPr>
              <a:t>personal health</a:t>
            </a:r>
            <a:r>
              <a:rPr lang="en-US" altLang="en-US" sz="2400" dirty="0">
                <a:latin typeface="Josefin Sans" pitchFamily="2" charset="0"/>
              </a:rPr>
              <a:t> </a:t>
            </a:r>
            <a:r>
              <a:rPr lang="en-US" altLang="en-US" sz="2400" u="sng" dirty="0">
                <a:solidFill>
                  <a:schemeClr val="accent5">
                    <a:lumMod val="50000"/>
                  </a:schemeClr>
                </a:solidFill>
                <a:latin typeface="Josefin Sans" pitchFamily="2" charset="0"/>
              </a:rPr>
              <a:t>information</a:t>
            </a:r>
            <a:r>
              <a:rPr lang="en-US" altLang="en-US" sz="2400" dirty="0">
                <a:latin typeface="Josefin Sans" pitchFamily="2" charset="0"/>
              </a:rPr>
              <a:t> in our possession safe and confidential.</a:t>
            </a:r>
          </a:p>
          <a:p>
            <a:pPr marL="0" indent="0" eaLnBrk="1" hangingPunct="1">
              <a:spcAft>
                <a:spcPct val="40000"/>
              </a:spcAft>
              <a:buFontTx/>
              <a:buNone/>
            </a:pPr>
            <a:r>
              <a:rPr lang="en-US" altLang="en-US" sz="2400" dirty="0">
                <a:latin typeface="Josefin Sans" pitchFamily="2" charset="0"/>
              </a:rPr>
              <a:t>To ensure that staff, students, and volunteers understand how to protect personal information, Yee Hong has a comprehensive set of </a:t>
            </a:r>
            <a:r>
              <a:rPr lang="en-US" altLang="en-US" sz="2400" b="1" i="1" u="sng" dirty="0">
                <a:latin typeface="Josefin Sans" pitchFamily="2" charset="0"/>
              </a:rPr>
              <a:t>Privacy Policies</a:t>
            </a:r>
            <a:r>
              <a:rPr lang="en-US" altLang="en-US" sz="2400" dirty="0">
                <a:latin typeface="Josefin Sans" pitchFamily="2" charset="0"/>
              </a:rPr>
              <a:t>.</a:t>
            </a:r>
          </a:p>
        </p:txBody>
      </p:sp>
      <p:pic>
        <p:nvPicPr>
          <p:cNvPr id="2" name="Picture 1"/>
          <p:cNvPicPr>
            <a:picLocks noChangeAspect="1"/>
          </p:cNvPicPr>
          <p:nvPr/>
        </p:nvPicPr>
        <p:blipFill>
          <a:blip r:embed="rId3"/>
          <a:stretch>
            <a:fillRect/>
          </a:stretch>
        </p:blipFill>
        <p:spPr>
          <a:xfrm>
            <a:off x="3505200" y="4964928"/>
            <a:ext cx="2140574" cy="129617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6"/>
          <p:cNvSpPr txBox="1">
            <a:spLocks noGrp="1"/>
          </p:cNvSpPr>
          <p:nvPr/>
        </p:nvSpPr>
        <p:spPr bwMode="auto">
          <a:xfrm>
            <a:off x="6934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933525F2-021F-449B-A08C-3FF9634701A7}" type="slidenum">
              <a:rPr lang="en-US" altLang="en-US" sz="1000"/>
              <a:pPr algn="r" eaLnBrk="1" hangingPunct="1">
                <a:spcBef>
                  <a:spcPct val="0"/>
                </a:spcBef>
                <a:buFontTx/>
                <a:buNone/>
              </a:pPr>
              <a:t>4</a:t>
            </a:fld>
            <a:endParaRPr lang="en-US" altLang="en-US" sz="1000"/>
          </a:p>
        </p:txBody>
      </p:sp>
      <p:sp>
        <p:nvSpPr>
          <p:cNvPr id="6147" name="Rectangle 2"/>
          <p:cNvSpPr>
            <a:spLocks noGrp="1" noChangeArrowheads="1"/>
          </p:cNvSpPr>
          <p:nvPr>
            <p:ph type="title" idx="4294967295"/>
          </p:nvPr>
        </p:nvSpPr>
        <p:spPr/>
        <p:txBody>
          <a:bodyPr/>
          <a:lstStyle/>
          <a:p>
            <a:pPr eaLnBrk="1" hangingPunct="1"/>
            <a:r>
              <a:rPr lang="en-US" altLang="en-US" sz="3000" b="1" dirty="0">
                <a:latin typeface="Josefin Sans Bold" pitchFamily="2" charset="0"/>
              </a:rPr>
              <a:t>Yee Hong Privacy Policies</a:t>
            </a:r>
          </a:p>
        </p:txBody>
      </p:sp>
      <p:sp>
        <p:nvSpPr>
          <p:cNvPr id="6148" name="Text Box 4"/>
          <p:cNvSpPr txBox="1">
            <a:spLocks noChangeArrowheads="1"/>
          </p:cNvSpPr>
          <p:nvPr/>
        </p:nvSpPr>
        <p:spPr bwMode="auto">
          <a:xfrm>
            <a:off x="616226" y="1447800"/>
            <a:ext cx="80772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206750" indent="-3206750" eaLnBrk="0" hangingPunct="0">
              <a:spcBef>
                <a:spcPct val="20000"/>
              </a:spcBef>
              <a:buChar char="•"/>
              <a:tabLst>
                <a:tab pos="1884363" algn="l"/>
              </a:tabLst>
              <a:defRPr sz="3200">
                <a:solidFill>
                  <a:schemeClr val="tx1"/>
                </a:solidFill>
                <a:latin typeface="Arial" charset="0"/>
                <a:cs typeface="Arial" charset="0"/>
              </a:defRPr>
            </a:lvl1pPr>
            <a:lvl2pPr marL="742950" indent="-285750" eaLnBrk="0" hangingPunct="0">
              <a:spcBef>
                <a:spcPct val="20000"/>
              </a:spcBef>
              <a:buChar char="–"/>
              <a:tabLst>
                <a:tab pos="1884363" algn="l"/>
              </a:tabLst>
              <a:defRPr sz="2800">
                <a:solidFill>
                  <a:schemeClr val="tx1"/>
                </a:solidFill>
                <a:latin typeface="Arial" charset="0"/>
                <a:cs typeface="Arial" charset="0"/>
              </a:defRPr>
            </a:lvl2pPr>
            <a:lvl3pPr marL="1143000" indent="-228600" eaLnBrk="0" hangingPunct="0">
              <a:spcBef>
                <a:spcPct val="20000"/>
              </a:spcBef>
              <a:buChar char="•"/>
              <a:tabLst>
                <a:tab pos="1884363" algn="l"/>
              </a:tabLst>
              <a:defRPr sz="2400">
                <a:solidFill>
                  <a:schemeClr val="tx1"/>
                </a:solidFill>
                <a:latin typeface="Arial" charset="0"/>
                <a:cs typeface="Arial" charset="0"/>
              </a:defRPr>
            </a:lvl3pPr>
            <a:lvl4pPr marL="1600200" indent="-228600" eaLnBrk="0" hangingPunct="0">
              <a:spcBef>
                <a:spcPct val="20000"/>
              </a:spcBef>
              <a:buChar char="–"/>
              <a:tabLst>
                <a:tab pos="1884363" algn="l"/>
              </a:tabLst>
              <a:defRPr sz="2000">
                <a:solidFill>
                  <a:schemeClr val="tx1"/>
                </a:solidFill>
                <a:latin typeface="Arial" charset="0"/>
                <a:cs typeface="Arial" charset="0"/>
              </a:defRPr>
            </a:lvl4pPr>
            <a:lvl5pPr marL="2057400" indent="-228600" eaLnBrk="0" hangingPunct="0">
              <a:spcBef>
                <a:spcPct val="20000"/>
              </a:spcBef>
              <a:buChar char="»"/>
              <a:tabLst>
                <a:tab pos="1884363" algn="l"/>
              </a:tabLst>
              <a:defRPr sz="2000">
                <a:solidFill>
                  <a:schemeClr val="tx1"/>
                </a:solidFill>
                <a:latin typeface="Arial" charset="0"/>
                <a:cs typeface="Arial" charset="0"/>
              </a:defRPr>
            </a:lvl5pPr>
            <a:lvl6pPr marL="2514600" indent="-228600" eaLnBrk="0" fontAlgn="base" hangingPunct="0">
              <a:spcBef>
                <a:spcPct val="20000"/>
              </a:spcBef>
              <a:spcAft>
                <a:spcPct val="0"/>
              </a:spcAft>
              <a:buChar char="»"/>
              <a:tabLst>
                <a:tab pos="1884363" algn="l"/>
              </a:tabLst>
              <a:defRPr sz="2000">
                <a:solidFill>
                  <a:schemeClr val="tx1"/>
                </a:solidFill>
                <a:latin typeface="Arial" charset="0"/>
                <a:cs typeface="Arial" charset="0"/>
              </a:defRPr>
            </a:lvl6pPr>
            <a:lvl7pPr marL="2971800" indent="-228600" eaLnBrk="0" fontAlgn="base" hangingPunct="0">
              <a:spcBef>
                <a:spcPct val="20000"/>
              </a:spcBef>
              <a:spcAft>
                <a:spcPct val="0"/>
              </a:spcAft>
              <a:buChar char="»"/>
              <a:tabLst>
                <a:tab pos="1884363" algn="l"/>
              </a:tabLst>
              <a:defRPr sz="2000">
                <a:solidFill>
                  <a:schemeClr val="tx1"/>
                </a:solidFill>
                <a:latin typeface="Arial" charset="0"/>
                <a:cs typeface="Arial" charset="0"/>
              </a:defRPr>
            </a:lvl7pPr>
            <a:lvl8pPr marL="3429000" indent="-228600" eaLnBrk="0" fontAlgn="base" hangingPunct="0">
              <a:spcBef>
                <a:spcPct val="20000"/>
              </a:spcBef>
              <a:spcAft>
                <a:spcPct val="0"/>
              </a:spcAft>
              <a:buChar char="»"/>
              <a:tabLst>
                <a:tab pos="1884363" algn="l"/>
              </a:tabLst>
              <a:defRPr sz="2000">
                <a:solidFill>
                  <a:schemeClr val="tx1"/>
                </a:solidFill>
                <a:latin typeface="Arial" charset="0"/>
                <a:cs typeface="Arial" charset="0"/>
              </a:defRPr>
            </a:lvl8pPr>
            <a:lvl9pPr marL="3886200" indent="-228600" eaLnBrk="0" fontAlgn="base" hangingPunct="0">
              <a:spcBef>
                <a:spcPct val="20000"/>
              </a:spcBef>
              <a:spcAft>
                <a:spcPct val="0"/>
              </a:spcAft>
              <a:buChar char="»"/>
              <a:tabLst>
                <a:tab pos="1884363" algn="l"/>
              </a:tabLst>
              <a:defRPr sz="2000">
                <a:solidFill>
                  <a:schemeClr val="tx1"/>
                </a:solidFill>
                <a:latin typeface="Arial" charset="0"/>
                <a:cs typeface="Arial" charset="0"/>
              </a:defRPr>
            </a:lvl9pPr>
          </a:lstStyle>
          <a:p>
            <a:pPr marL="2624138" indent="-2624138" eaLnBrk="1" hangingPunct="1">
              <a:buFontTx/>
              <a:buNone/>
              <a:tabLst>
                <a:tab pos="1603375" algn="l"/>
              </a:tabLst>
            </a:pPr>
            <a:r>
              <a:rPr lang="en-US" altLang="en-US" sz="1800" dirty="0">
                <a:latin typeface="Josefin Sans" pitchFamily="2" charset="0"/>
              </a:rPr>
              <a:t>CAD-VI-01	Privacy </a:t>
            </a:r>
            <a:r>
              <a:rPr lang="en-US" altLang="en-US" sz="1800" dirty="0">
                <a:solidFill>
                  <a:srgbClr val="000000"/>
                </a:solidFill>
                <a:latin typeface="Josefin Sans" pitchFamily="2" charset="0"/>
              </a:rPr>
              <a:t>– General</a:t>
            </a:r>
            <a:endParaRPr lang="en-US" altLang="en-US" sz="1800" dirty="0">
              <a:latin typeface="Josefin Sans" pitchFamily="2" charset="0"/>
            </a:endParaRPr>
          </a:p>
          <a:p>
            <a:pPr marL="2624138" indent="-2624138" eaLnBrk="1" hangingPunct="1">
              <a:buFontTx/>
              <a:buNone/>
              <a:tabLst>
                <a:tab pos="1603375" algn="l"/>
              </a:tabLst>
            </a:pPr>
            <a:r>
              <a:rPr lang="en-US" altLang="en-US" sz="1800" dirty="0">
                <a:latin typeface="Josefin Sans" pitchFamily="2" charset="0"/>
              </a:rPr>
              <a:t>CAD-VI-02	Privacy – Confidentiality</a:t>
            </a:r>
          </a:p>
          <a:p>
            <a:pPr marL="2624138" indent="-2624138" eaLnBrk="1" hangingPunct="1">
              <a:buFontTx/>
              <a:buNone/>
              <a:tabLst>
                <a:tab pos="1603375" algn="l"/>
              </a:tabLst>
            </a:pPr>
            <a:r>
              <a:rPr lang="en-US" altLang="en-US" sz="1800" dirty="0">
                <a:latin typeface="Josefin Sans" pitchFamily="2" charset="0"/>
              </a:rPr>
              <a:t>CAD-VI-03	Privacy – Complaint Process</a:t>
            </a:r>
          </a:p>
          <a:p>
            <a:pPr marL="2624138" indent="-2624138" eaLnBrk="1" hangingPunct="1">
              <a:buFontTx/>
              <a:buNone/>
              <a:tabLst>
                <a:tab pos="1603375" algn="l"/>
              </a:tabLst>
            </a:pPr>
            <a:r>
              <a:rPr lang="en-US" altLang="en-US" sz="1800" dirty="0">
                <a:latin typeface="Josefin Sans" pitchFamily="2" charset="0"/>
              </a:rPr>
              <a:t>CAD-VI-05 	Privacy – Responding to Privacy/</a:t>
            </a:r>
            <a:r>
              <a:rPr lang="en-US" sz="1800" dirty="0">
                <a:latin typeface="Josefin Sans" pitchFamily="2" charset="0"/>
              </a:rPr>
              <a:t>Confidentiality </a:t>
            </a:r>
            <a:r>
              <a:rPr lang="en-US" altLang="en-US" sz="1800" dirty="0">
                <a:latin typeface="Josefin Sans" pitchFamily="2" charset="0"/>
              </a:rPr>
              <a:t> Breach</a:t>
            </a:r>
          </a:p>
          <a:p>
            <a:pPr marL="2624138" indent="-2624138" eaLnBrk="1" hangingPunct="1">
              <a:buFontTx/>
              <a:buNone/>
              <a:tabLst>
                <a:tab pos="1603375" algn="l"/>
              </a:tabLst>
            </a:pPr>
            <a:r>
              <a:rPr lang="en-US" altLang="en-US" sz="1800" dirty="0">
                <a:latin typeface="Josefin Sans" pitchFamily="2" charset="0"/>
              </a:rPr>
              <a:t>CAD-VI-06	Privacy – </a:t>
            </a:r>
            <a:r>
              <a:rPr lang="en-US" sz="1800" dirty="0">
                <a:latin typeface="Josefin Sans" pitchFamily="2" charset="0"/>
              </a:rPr>
              <a:t>Capturing and Use of Personally Identifiable Photographic Images</a:t>
            </a:r>
            <a:endParaRPr lang="en-US" altLang="en-US" sz="1800" dirty="0">
              <a:latin typeface="Josefin Sans" pitchFamily="2" charset="0"/>
            </a:endParaRPr>
          </a:p>
          <a:p>
            <a:pPr marL="2624138" indent="-2624138" eaLnBrk="1" hangingPunct="1">
              <a:buFontTx/>
              <a:buNone/>
              <a:tabLst>
                <a:tab pos="1603375" algn="l"/>
              </a:tabLst>
            </a:pPr>
            <a:r>
              <a:rPr lang="en-US" altLang="en-US" sz="1800" dirty="0">
                <a:latin typeface="Josefin Sans" pitchFamily="2" charset="0"/>
              </a:rPr>
              <a:t>CAD-VI-07 	Privacy – Security Audit – Resident Personal/Health and Corporate Information</a:t>
            </a:r>
          </a:p>
          <a:p>
            <a:pPr marL="2624138" indent="-2624138" eaLnBrk="1" hangingPunct="1">
              <a:buFontTx/>
              <a:buNone/>
              <a:tabLst>
                <a:tab pos="1603375" algn="l"/>
              </a:tabLst>
            </a:pPr>
            <a:r>
              <a:rPr lang="en-US" altLang="en-US" sz="1800" dirty="0">
                <a:latin typeface="Josefin Sans" pitchFamily="2" charset="0"/>
              </a:rPr>
              <a:t>CAD-VI-08	Privacy – Consent Management</a:t>
            </a:r>
          </a:p>
          <a:p>
            <a:pPr marL="2624138" indent="-2624138" eaLnBrk="1" hangingPunct="1">
              <a:buFontTx/>
              <a:buNone/>
              <a:tabLst>
                <a:tab pos="1603375" algn="l"/>
              </a:tabLst>
            </a:pPr>
            <a:r>
              <a:rPr lang="en-US" altLang="en-US" sz="1800" dirty="0">
                <a:latin typeface="Josefin Sans" pitchFamily="2" charset="0"/>
              </a:rPr>
              <a:t>CAD-VI-09	Privacy – Client Privacy Rights Support Process</a:t>
            </a:r>
          </a:p>
          <a:p>
            <a:pPr marL="2624138" indent="-2624138" eaLnBrk="1" hangingPunct="1">
              <a:buFontTx/>
              <a:buNone/>
              <a:tabLst>
                <a:tab pos="1603375" algn="l"/>
              </a:tabLst>
            </a:pPr>
            <a:r>
              <a:rPr lang="en-US" altLang="en-US" sz="1800" dirty="0">
                <a:latin typeface="Josefin Sans" pitchFamily="2" charset="0"/>
              </a:rPr>
              <a:t>CAD-VI-10	Privacy – </a:t>
            </a:r>
            <a:r>
              <a:rPr lang="en-US" sz="1800" dirty="0">
                <a:latin typeface="Josefin Sans" pitchFamily="2" charset="0"/>
              </a:rPr>
              <a:t>Incident Management (Integrated Assessment Record)</a:t>
            </a:r>
            <a:endParaRPr lang="en-US" altLang="en-US" sz="1800" dirty="0">
              <a:latin typeface="Josefin Sans" pitchFamily="2" charset="0"/>
            </a:endParaRPr>
          </a:p>
          <a:p>
            <a:pPr marL="2624138" indent="-2624138" eaLnBrk="1" hangingPunct="1">
              <a:buFontTx/>
              <a:buNone/>
              <a:tabLst>
                <a:tab pos="1603375" algn="l"/>
              </a:tabLst>
            </a:pPr>
            <a:r>
              <a:rPr lang="en-US" altLang="en-US" sz="1800" dirty="0">
                <a:latin typeface="Josefin Sans" pitchFamily="2" charset="0"/>
              </a:rPr>
              <a:t>CAD-VI-11 	Privacy – Security Audit – IAR Log Review </a:t>
            </a:r>
          </a:p>
          <a:p>
            <a:pPr marL="2624138" indent="-2624138" eaLnBrk="1" hangingPunct="1">
              <a:buFontTx/>
              <a:buNone/>
              <a:tabLst>
                <a:tab pos="1603375" algn="l"/>
              </a:tabLst>
            </a:pPr>
            <a:r>
              <a:rPr lang="en-US" altLang="en-US" sz="1800" dirty="0">
                <a:latin typeface="Josefin Sans" pitchFamily="2" charset="0"/>
              </a:rPr>
              <a:t>CAD-VI-13	Privacy – IAR User Training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6"/>
          <p:cNvSpPr txBox="1">
            <a:spLocks noGrp="1"/>
          </p:cNvSpPr>
          <p:nvPr/>
        </p:nvSpPr>
        <p:spPr bwMode="auto">
          <a:xfrm>
            <a:off x="6934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A5A697FF-5CDD-4AE7-AF49-35ED6241481C}" type="slidenum">
              <a:rPr lang="en-US" altLang="en-US" sz="1000"/>
              <a:pPr algn="r" eaLnBrk="1" hangingPunct="1">
                <a:spcBef>
                  <a:spcPct val="0"/>
                </a:spcBef>
                <a:buFontTx/>
                <a:buNone/>
              </a:pPr>
              <a:t>5</a:t>
            </a:fld>
            <a:endParaRPr lang="en-US" altLang="en-US" sz="1000"/>
          </a:p>
        </p:txBody>
      </p:sp>
      <p:sp>
        <p:nvSpPr>
          <p:cNvPr id="8195" name="Rectangle 2"/>
          <p:cNvSpPr>
            <a:spLocks noGrp="1" noChangeArrowheads="1"/>
          </p:cNvSpPr>
          <p:nvPr>
            <p:ph type="title" idx="4294967295"/>
          </p:nvPr>
        </p:nvSpPr>
        <p:spPr>
          <a:xfrm>
            <a:off x="381000" y="274638"/>
            <a:ext cx="8229600" cy="1143000"/>
          </a:xfrm>
        </p:spPr>
        <p:txBody>
          <a:bodyPr/>
          <a:lstStyle/>
          <a:p>
            <a:pPr eaLnBrk="1" hangingPunct="1"/>
            <a:r>
              <a:rPr lang="en-US" altLang="en-US" sz="3000" b="1" dirty="0">
                <a:latin typeface="Josefin Sans Bold" pitchFamily="2" charset="0"/>
              </a:rPr>
              <a:t>Yee Hong Privacy Framework</a:t>
            </a:r>
          </a:p>
        </p:txBody>
      </p:sp>
      <p:sp>
        <p:nvSpPr>
          <p:cNvPr id="8196" name="Rectangle 3"/>
          <p:cNvSpPr>
            <a:spLocks noGrp="1" noChangeArrowheads="1"/>
          </p:cNvSpPr>
          <p:nvPr>
            <p:ph type="body" sz="half" idx="4294967295"/>
          </p:nvPr>
        </p:nvSpPr>
        <p:spPr>
          <a:xfrm>
            <a:off x="457200" y="1447800"/>
            <a:ext cx="7907338" cy="2206625"/>
          </a:xfrm>
        </p:spPr>
        <p:txBody>
          <a:bodyPr/>
          <a:lstStyle/>
          <a:p>
            <a:pPr eaLnBrk="1" hangingPunct="1">
              <a:lnSpc>
                <a:spcPct val="90000"/>
              </a:lnSpc>
              <a:spcAft>
                <a:spcPct val="20000"/>
              </a:spcAft>
              <a:buFontTx/>
              <a:buNone/>
            </a:pPr>
            <a:r>
              <a:rPr lang="en-US" altLang="en-US" sz="2400" b="1" dirty="0">
                <a:solidFill>
                  <a:srgbClr val="006600"/>
                </a:solidFill>
                <a:latin typeface="Josefin Sans" pitchFamily="2" charset="0"/>
              </a:rPr>
              <a:t>Key Features:</a:t>
            </a:r>
          </a:p>
          <a:p>
            <a:pPr eaLnBrk="1" hangingPunct="1">
              <a:lnSpc>
                <a:spcPct val="90000"/>
              </a:lnSpc>
              <a:spcAft>
                <a:spcPct val="20000"/>
              </a:spcAft>
            </a:pPr>
            <a:r>
              <a:rPr lang="en-US" altLang="en-US" sz="2400" dirty="0">
                <a:latin typeface="Josefin Sans" pitchFamily="2" charset="0"/>
              </a:rPr>
              <a:t>Rules for accessing, collecting, using, disclosing, and retaining personal and personal health information</a:t>
            </a:r>
          </a:p>
          <a:p>
            <a:pPr eaLnBrk="1" hangingPunct="1">
              <a:lnSpc>
                <a:spcPct val="90000"/>
              </a:lnSpc>
              <a:spcAft>
                <a:spcPct val="20000"/>
              </a:spcAft>
            </a:pPr>
            <a:r>
              <a:rPr lang="en-US" altLang="en-US" sz="2400" dirty="0">
                <a:latin typeface="Josefin Sans" pitchFamily="2" charset="0"/>
              </a:rPr>
              <a:t>Based on 10 principles</a:t>
            </a:r>
          </a:p>
        </p:txBody>
      </p:sp>
      <p:sp>
        <p:nvSpPr>
          <p:cNvPr id="8197" name="Rectangle 9"/>
          <p:cNvSpPr>
            <a:spLocks noChangeArrowheads="1"/>
          </p:cNvSpPr>
          <p:nvPr/>
        </p:nvSpPr>
        <p:spPr bwMode="auto">
          <a:xfrm>
            <a:off x="838200" y="3352800"/>
            <a:ext cx="3657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09588" indent="-509588"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300"/>
              </a:spcBef>
              <a:buClr>
                <a:schemeClr val="tx1"/>
              </a:buClr>
              <a:buSzPct val="90000"/>
              <a:buFont typeface="Wingdings" panose="05000000000000000000" pitchFamily="2" charset="2"/>
              <a:buChar char="ü"/>
            </a:pPr>
            <a:r>
              <a:rPr lang="en-US" altLang="en-US" sz="2000" b="1" kern="0" dirty="0">
                <a:latin typeface="Josefin Sans" pitchFamily="2" charset="0"/>
              </a:rPr>
              <a:t>Accountability</a:t>
            </a:r>
          </a:p>
          <a:p>
            <a:pPr eaLnBrk="1" hangingPunct="1">
              <a:spcBef>
                <a:spcPts val="300"/>
              </a:spcBef>
              <a:buClr>
                <a:schemeClr val="tx1"/>
              </a:buClr>
              <a:buSzPct val="90000"/>
              <a:buFont typeface="Wingdings" panose="05000000000000000000" pitchFamily="2" charset="2"/>
              <a:buChar char="ü"/>
            </a:pPr>
            <a:r>
              <a:rPr lang="en-US" altLang="en-US" sz="2000" b="1" kern="0" dirty="0">
                <a:latin typeface="Josefin Sans" pitchFamily="2" charset="0"/>
              </a:rPr>
              <a:t>Identifying Purposes</a:t>
            </a:r>
          </a:p>
          <a:p>
            <a:pPr eaLnBrk="1" hangingPunct="1">
              <a:spcBef>
                <a:spcPts val="300"/>
              </a:spcBef>
              <a:buClr>
                <a:schemeClr val="tx1"/>
              </a:buClr>
              <a:buSzPct val="90000"/>
              <a:buFont typeface="Wingdings" panose="05000000000000000000" pitchFamily="2" charset="2"/>
              <a:buChar char="ü"/>
            </a:pPr>
            <a:r>
              <a:rPr lang="en-US" altLang="en-US" sz="2000" b="1" kern="0" dirty="0">
                <a:latin typeface="Josefin Sans" pitchFamily="2" charset="0"/>
              </a:rPr>
              <a:t>Consent</a:t>
            </a:r>
          </a:p>
          <a:p>
            <a:pPr eaLnBrk="1" hangingPunct="1">
              <a:spcBef>
                <a:spcPts val="300"/>
              </a:spcBef>
              <a:buClr>
                <a:schemeClr val="tx1"/>
              </a:buClr>
              <a:buSzPct val="90000"/>
              <a:buFont typeface="Wingdings" panose="05000000000000000000" pitchFamily="2" charset="2"/>
              <a:buChar char="ü"/>
            </a:pPr>
            <a:r>
              <a:rPr lang="en-US" altLang="en-US" sz="2000" b="1" kern="0" dirty="0">
                <a:latin typeface="Josefin Sans" pitchFamily="2" charset="0"/>
              </a:rPr>
              <a:t>Limiting Collection</a:t>
            </a:r>
          </a:p>
          <a:p>
            <a:pPr eaLnBrk="1" hangingPunct="1">
              <a:spcBef>
                <a:spcPts val="300"/>
              </a:spcBef>
              <a:buClr>
                <a:schemeClr val="tx1"/>
              </a:buClr>
              <a:buSzPct val="90000"/>
              <a:buFont typeface="Wingdings" panose="05000000000000000000" pitchFamily="2" charset="2"/>
              <a:buChar char="ü"/>
            </a:pPr>
            <a:r>
              <a:rPr lang="en-US" altLang="en-US" sz="2000" b="1" kern="0" dirty="0">
                <a:latin typeface="Josefin Sans" pitchFamily="2" charset="0"/>
              </a:rPr>
              <a:t>Limiting Use, Disclosure and Retention</a:t>
            </a:r>
          </a:p>
        </p:txBody>
      </p:sp>
      <p:sp>
        <p:nvSpPr>
          <p:cNvPr id="8198" name="Rectangle 10"/>
          <p:cNvSpPr>
            <a:spLocks noChangeArrowheads="1"/>
          </p:cNvSpPr>
          <p:nvPr/>
        </p:nvSpPr>
        <p:spPr bwMode="auto">
          <a:xfrm>
            <a:off x="4724400" y="3352800"/>
            <a:ext cx="37338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spcBef>
                <a:spcPct val="20000"/>
              </a:spcBef>
              <a:buChar char="•"/>
              <a:defRPr sz="3200">
                <a:solidFill>
                  <a:schemeClr val="tx1"/>
                </a:solidFill>
                <a:latin typeface="Arial" charset="0"/>
                <a:cs typeface="Arial" charset="0"/>
              </a:defRPr>
            </a:lvl1pPr>
            <a:lvl2pPr marL="800100" indent="-34290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463550" lvl="1" indent="-463550" eaLnBrk="1" hangingPunct="1">
              <a:spcBef>
                <a:spcPts val="300"/>
              </a:spcBef>
              <a:buFont typeface="Wingdings" panose="05000000000000000000" pitchFamily="2" charset="2"/>
              <a:buChar char="ü"/>
            </a:pPr>
            <a:r>
              <a:rPr lang="en-US" altLang="en-US" sz="2000" b="1" kern="0" dirty="0">
                <a:latin typeface="Josefin Sans" pitchFamily="2" charset="0"/>
              </a:rPr>
              <a:t>Accuracy</a:t>
            </a:r>
          </a:p>
          <a:p>
            <a:pPr marL="463550" lvl="1" indent="-463550" eaLnBrk="1" hangingPunct="1">
              <a:spcBef>
                <a:spcPts val="300"/>
              </a:spcBef>
              <a:buFont typeface="Wingdings" panose="05000000000000000000" pitchFamily="2" charset="2"/>
              <a:buChar char="ü"/>
            </a:pPr>
            <a:r>
              <a:rPr lang="en-US" altLang="en-US" sz="2000" b="1" kern="0" dirty="0">
                <a:latin typeface="Josefin Sans" pitchFamily="2" charset="0"/>
              </a:rPr>
              <a:t>Security</a:t>
            </a:r>
          </a:p>
          <a:p>
            <a:pPr marL="463550" lvl="1" indent="-463550" eaLnBrk="1" hangingPunct="1">
              <a:spcBef>
                <a:spcPts val="300"/>
              </a:spcBef>
              <a:buFont typeface="Wingdings" panose="05000000000000000000" pitchFamily="2" charset="2"/>
              <a:buChar char="ü"/>
            </a:pPr>
            <a:r>
              <a:rPr lang="en-US" altLang="en-US" sz="2000" b="1" kern="0" dirty="0">
                <a:latin typeface="Josefin Sans" pitchFamily="2" charset="0"/>
              </a:rPr>
              <a:t>Openness</a:t>
            </a:r>
          </a:p>
          <a:p>
            <a:pPr marL="463550" lvl="1" indent="-463550" eaLnBrk="1" hangingPunct="1">
              <a:spcBef>
                <a:spcPts val="300"/>
              </a:spcBef>
              <a:buFont typeface="Wingdings" panose="05000000000000000000" pitchFamily="2" charset="2"/>
              <a:buChar char="ü"/>
            </a:pPr>
            <a:r>
              <a:rPr lang="en-US" altLang="en-US" sz="2000" b="1" kern="0" dirty="0">
                <a:latin typeface="Josefin Sans" pitchFamily="2" charset="0"/>
              </a:rPr>
              <a:t>Individual Access</a:t>
            </a:r>
          </a:p>
          <a:p>
            <a:pPr marL="463550" lvl="1" indent="-463550" eaLnBrk="1" hangingPunct="1">
              <a:spcBef>
                <a:spcPts val="300"/>
              </a:spcBef>
              <a:buFont typeface="Wingdings" panose="05000000000000000000" pitchFamily="2" charset="2"/>
              <a:buChar char="ü"/>
            </a:pPr>
            <a:r>
              <a:rPr lang="en-US" altLang="en-US" sz="2000" b="1" kern="0" dirty="0">
                <a:latin typeface="Josefin Sans" pitchFamily="2" charset="0"/>
              </a:rPr>
              <a:t>Challenging Compliance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lide Number Placeholder 6"/>
          <p:cNvSpPr txBox="1">
            <a:spLocks noGrp="1"/>
          </p:cNvSpPr>
          <p:nvPr/>
        </p:nvSpPr>
        <p:spPr bwMode="auto">
          <a:xfrm>
            <a:off x="6934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E159F32E-2144-4FF0-9208-58D458218E44}" type="slidenum">
              <a:rPr lang="en-US" altLang="en-US" sz="1000"/>
              <a:pPr algn="r" eaLnBrk="1" hangingPunct="1">
                <a:spcBef>
                  <a:spcPct val="0"/>
                </a:spcBef>
                <a:buFontTx/>
                <a:buNone/>
              </a:pPr>
              <a:t>6</a:t>
            </a:fld>
            <a:endParaRPr lang="en-US" altLang="en-US" sz="1000"/>
          </a:p>
        </p:txBody>
      </p:sp>
      <p:sp>
        <p:nvSpPr>
          <p:cNvPr id="5123" name="Rectangle 2"/>
          <p:cNvSpPr>
            <a:spLocks noGrp="1" noChangeArrowheads="1"/>
          </p:cNvSpPr>
          <p:nvPr>
            <p:ph type="title" idx="4294967295"/>
          </p:nvPr>
        </p:nvSpPr>
        <p:spPr/>
        <p:txBody>
          <a:bodyPr/>
          <a:lstStyle/>
          <a:p>
            <a:pPr eaLnBrk="1" hangingPunct="1"/>
            <a:r>
              <a:rPr lang="en-US" altLang="en-US" sz="3000" b="1" dirty="0">
                <a:latin typeface="Josefin Sans Bold" pitchFamily="2" charset="0"/>
              </a:rPr>
              <a:t>Proprietary Information</a:t>
            </a:r>
          </a:p>
        </p:txBody>
      </p:sp>
      <p:graphicFrame>
        <p:nvGraphicFramePr>
          <p:cNvPr id="3" name="Table 2"/>
          <p:cNvGraphicFramePr>
            <a:graphicFrameLocks noGrp="1"/>
          </p:cNvGraphicFramePr>
          <p:nvPr>
            <p:extLst>
              <p:ext uri="{D42A27DB-BD31-4B8C-83A1-F6EECF244321}">
                <p14:modId xmlns:p14="http://schemas.microsoft.com/office/powerpoint/2010/main" val="628918693"/>
              </p:ext>
            </p:extLst>
          </p:nvPr>
        </p:nvGraphicFramePr>
        <p:xfrm>
          <a:off x="685800" y="1397000"/>
          <a:ext cx="7391400" cy="4216400"/>
        </p:xfrm>
        <a:graphic>
          <a:graphicData uri="http://schemas.openxmlformats.org/drawingml/2006/table">
            <a:tbl>
              <a:tblPr firstRow="1" bandRow="1">
                <a:tableStyleId>{5C22544A-7EE6-4342-B048-85BDC9FD1C3A}</a:tableStyleId>
              </a:tblPr>
              <a:tblGrid>
                <a:gridCol w="2771775">
                  <a:extLst>
                    <a:ext uri="{9D8B030D-6E8A-4147-A177-3AD203B41FA5}">
                      <a16:colId xmlns:a16="http://schemas.microsoft.com/office/drawing/2014/main" val="20000"/>
                    </a:ext>
                  </a:extLst>
                </a:gridCol>
                <a:gridCol w="4619625">
                  <a:extLst>
                    <a:ext uri="{9D8B030D-6E8A-4147-A177-3AD203B41FA5}">
                      <a16:colId xmlns:a16="http://schemas.microsoft.com/office/drawing/2014/main" val="20001"/>
                    </a:ext>
                  </a:extLst>
                </a:gridCol>
              </a:tblGrid>
              <a:tr h="370840">
                <a:tc>
                  <a:txBody>
                    <a:bodyPr/>
                    <a:lstStyle/>
                    <a:p>
                      <a:r>
                        <a:rPr lang="en-US" dirty="0">
                          <a:solidFill>
                            <a:schemeClr val="tx1"/>
                          </a:solidFill>
                          <a:latin typeface="Josefin Sans Bold" pitchFamily="2" charset="0"/>
                        </a:rPr>
                        <a:t>Information Type</a:t>
                      </a:r>
                    </a:p>
                  </a:txBody>
                  <a:tcPr/>
                </a:tc>
                <a:tc>
                  <a:txBody>
                    <a:bodyPr/>
                    <a:lstStyle/>
                    <a:p>
                      <a:r>
                        <a:rPr lang="en-US" dirty="0">
                          <a:solidFill>
                            <a:schemeClr val="tx1"/>
                          </a:solidFill>
                          <a:latin typeface="Josefin Sans Bold" pitchFamily="2" charset="0"/>
                        </a:rPr>
                        <a:t>Examples</a:t>
                      </a:r>
                    </a:p>
                  </a:txBody>
                  <a:tcPr/>
                </a:tc>
                <a:extLst>
                  <a:ext uri="{0D108BD9-81ED-4DB2-BD59-A6C34878D82A}">
                    <a16:rowId xmlns:a16="http://schemas.microsoft.com/office/drawing/2014/main" val="10000"/>
                  </a:ext>
                </a:extLst>
              </a:tr>
              <a:tr h="370840">
                <a:tc>
                  <a:txBody>
                    <a:bodyPr/>
                    <a:lstStyle/>
                    <a:p>
                      <a:r>
                        <a:rPr lang="en-US" dirty="0">
                          <a:latin typeface="Josefin Sans" pitchFamily="2" charset="0"/>
                        </a:rPr>
                        <a:t>Personal Health Information</a:t>
                      </a:r>
                    </a:p>
                  </a:txBody>
                  <a:tcPr/>
                </a:tc>
                <a:tc>
                  <a:txBody>
                    <a:bodyPr/>
                    <a:lstStyle/>
                    <a:p>
                      <a:r>
                        <a:rPr lang="en-US" dirty="0">
                          <a:latin typeface="Josefin Sans" pitchFamily="2" charset="0"/>
                        </a:rPr>
                        <a:t>Physical</a:t>
                      </a:r>
                      <a:r>
                        <a:rPr lang="en-US" baseline="0" dirty="0">
                          <a:latin typeface="Josefin Sans" pitchFamily="2" charset="0"/>
                        </a:rPr>
                        <a:t> and mental health including family health history</a:t>
                      </a:r>
                    </a:p>
                    <a:p>
                      <a:r>
                        <a:rPr lang="en-US" baseline="0" dirty="0">
                          <a:latin typeface="Josefin Sans" pitchFamily="2" charset="0"/>
                        </a:rPr>
                        <a:t>Health care services received</a:t>
                      </a:r>
                    </a:p>
                    <a:p>
                      <a:r>
                        <a:rPr lang="en-US" baseline="0" dirty="0">
                          <a:latin typeface="Josefin Sans" pitchFamily="2" charset="0"/>
                        </a:rPr>
                        <a:t>Payments or eligibility for health care</a:t>
                      </a:r>
                    </a:p>
                    <a:p>
                      <a:r>
                        <a:rPr lang="en-US" baseline="0" dirty="0">
                          <a:latin typeface="Josefin Sans" pitchFamily="2" charset="0"/>
                        </a:rPr>
                        <a:t>Donation of any body part or substance</a:t>
                      </a:r>
                    </a:p>
                    <a:p>
                      <a:r>
                        <a:rPr lang="en-US" baseline="0" dirty="0">
                          <a:latin typeface="Josefin Sans" pitchFamily="2" charset="0"/>
                        </a:rPr>
                        <a:t>Health number</a:t>
                      </a:r>
                    </a:p>
                    <a:p>
                      <a:r>
                        <a:rPr lang="en-US" baseline="0" dirty="0">
                          <a:latin typeface="Josefin Sans" pitchFamily="2" charset="0"/>
                        </a:rPr>
                        <a:t>Identity of substitute decision maker</a:t>
                      </a:r>
                      <a:endParaRPr lang="en-US" dirty="0">
                        <a:latin typeface="Josefin Sans" pitchFamily="2" charset="0"/>
                      </a:endParaRPr>
                    </a:p>
                  </a:txBody>
                  <a:tcPr/>
                </a:tc>
                <a:extLst>
                  <a:ext uri="{0D108BD9-81ED-4DB2-BD59-A6C34878D82A}">
                    <a16:rowId xmlns:a16="http://schemas.microsoft.com/office/drawing/2014/main" val="10001"/>
                  </a:ext>
                </a:extLst>
              </a:tr>
              <a:tr h="370840">
                <a:tc>
                  <a:txBody>
                    <a:bodyPr/>
                    <a:lstStyle/>
                    <a:p>
                      <a:r>
                        <a:rPr lang="en-US" dirty="0">
                          <a:latin typeface="Josefin Sans" pitchFamily="2" charset="0"/>
                        </a:rPr>
                        <a:t>Personal</a:t>
                      </a:r>
                      <a:r>
                        <a:rPr lang="en-US" baseline="0" dirty="0">
                          <a:latin typeface="Josefin Sans" pitchFamily="2" charset="0"/>
                        </a:rPr>
                        <a:t> Information</a:t>
                      </a:r>
                      <a:endParaRPr lang="en-US" dirty="0">
                        <a:latin typeface="Josefin Sans" pitchFamily="2" charset="0"/>
                      </a:endParaRPr>
                    </a:p>
                  </a:txBody>
                  <a:tcPr/>
                </a:tc>
                <a:tc>
                  <a:txBody>
                    <a:bodyPr/>
                    <a:lstStyle/>
                    <a:p>
                      <a:r>
                        <a:rPr lang="en-US" dirty="0">
                          <a:latin typeface="Josefin Sans" pitchFamily="2" charset="0"/>
                        </a:rPr>
                        <a:t>Name, address</a:t>
                      </a:r>
                      <a:r>
                        <a:rPr lang="en-US" baseline="0" dirty="0">
                          <a:latin typeface="Josefin Sans" pitchFamily="2" charset="0"/>
                        </a:rPr>
                        <a:t>, contact information</a:t>
                      </a:r>
                      <a:endParaRPr lang="en-US" dirty="0">
                        <a:latin typeface="Josefin Sans" pitchFamily="2" charset="0"/>
                      </a:endParaRPr>
                    </a:p>
                  </a:txBody>
                  <a:tcPr/>
                </a:tc>
                <a:extLst>
                  <a:ext uri="{0D108BD9-81ED-4DB2-BD59-A6C34878D82A}">
                    <a16:rowId xmlns:a16="http://schemas.microsoft.com/office/drawing/2014/main" val="10002"/>
                  </a:ext>
                </a:extLst>
              </a:tr>
              <a:tr h="370840">
                <a:tc>
                  <a:txBody>
                    <a:bodyPr/>
                    <a:lstStyle/>
                    <a:p>
                      <a:r>
                        <a:rPr lang="en-US" dirty="0">
                          <a:latin typeface="Josefin Sans" pitchFamily="2" charset="0"/>
                        </a:rPr>
                        <a:t>Confidential Corporate Information</a:t>
                      </a:r>
                    </a:p>
                  </a:txBody>
                  <a:tcPr/>
                </a:tc>
                <a:tc>
                  <a:txBody>
                    <a:bodyPr/>
                    <a:lstStyle/>
                    <a:p>
                      <a:r>
                        <a:rPr lang="en-US" dirty="0">
                          <a:latin typeface="Josefin Sans" pitchFamily="2" charset="0"/>
                        </a:rPr>
                        <a:t>Salaries</a:t>
                      </a:r>
                      <a:r>
                        <a:rPr lang="en-US" baseline="0" dirty="0">
                          <a:latin typeface="Josefin Sans" pitchFamily="2" charset="0"/>
                        </a:rPr>
                        <a:t> and benefits</a:t>
                      </a:r>
                    </a:p>
                    <a:p>
                      <a:r>
                        <a:rPr lang="en-US" baseline="0" dirty="0">
                          <a:latin typeface="Josefin Sans" pitchFamily="2" charset="0"/>
                        </a:rPr>
                        <a:t>Employee records</a:t>
                      </a:r>
                    </a:p>
                    <a:p>
                      <a:r>
                        <a:rPr lang="en-US" baseline="0" dirty="0">
                          <a:latin typeface="Josefin Sans" pitchFamily="2" charset="0"/>
                        </a:rPr>
                        <a:t>Budgets, business plans</a:t>
                      </a:r>
                    </a:p>
                    <a:p>
                      <a:r>
                        <a:rPr lang="en-US" dirty="0">
                          <a:latin typeface="Josefin Sans" pitchFamily="2" charset="0"/>
                        </a:rPr>
                        <a:t>Non-public information contained in corporate documents</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06013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6"/>
          <p:cNvSpPr txBox="1">
            <a:spLocks noGrp="1"/>
          </p:cNvSpPr>
          <p:nvPr/>
        </p:nvSpPr>
        <p:spPr bwMode="auto">
          <a:xfrm>
            <a:off x="6934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E159F32E-2144-4FF0-9208-58D458218E44}" type="slidenum">
              <a:rPr lang="en-US" altLang="en-US" sz="1000"/>
              <a:pPr algn="r" eaLnBrk="1" hangingPunct="1">
                <a:spcBef>
                  <a:spcPct val="0"/>
                </a:spcBef>
                <a:buFontTx/>
                <a:buNone/>
              </a:pPr>
              <a:t>7</a:t>
            </a:fld>
            <a:endParaRPr lang="en-US" altLang="en-US" sz="1000"/>
          </a:p>
        </p:txBody>
      </p:sp>
      <p:sp>
        <p:nvSpPr>
          <p:cNvPr id="5123" name="Rectangle 2"/>
          <p:cNvSpPr>
            <a:spLocks noGrp="1" noChangeArrowheads="1"/>
          </p:cNvSpPr>
          <p:nvPr>
            <p:ph type="title" idx="4294967295"/>
          </p:nvPr>
        </p:nvSpPr>
        <p:spPr/>
        <p:txBody>
          <a:bodyPr/>
          <a:lstStyle/>
          <a:p>
            <a:pPr eaLnBrk="1" hangingPunct="1"/>
            <a:r>
              <a:rPr lang="en-US" altLang="en-US" sz="3000" b="1" dirty="0">
                <a:latin typeface="Josefin Sans Bold" pitchFamily="2" charset="0"/>
              </a:rPr>
              <a:t>Consent</a:t>
            </a:r>
          </a:p>
        </p:txBody>
      </p:sp>
      <p:graphicFrame>
        <p:nvGraphicFramePr>
          <p:cNvPr id="2" name="Table 1"/>
          <p:cNvGraphicFramePr>
            <a:graphicFrameLocks noGrp="1"/>
          </p:cNvGraphicFramePr>
          <p:nvPr>
            <p:extLst>
              <p:ext uri="{D42A27DB-BD31-4B8C-83A1-F6EECF244321}">
                <p14:modId xmlns:p14="http://schemas.microsoft.com/office/powerpoint/2010/main" val="2062552903"/>
              </p:ext>
            </p:extLst>
          </p:nvPr>
        </p:nvGraphicFramePr>
        <p:xfrm>
          <a:off x="762000" y="1417638"/>
          <a:ext cx="7391400" cy="293116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370840">
                <a:tc>
                  <a:txBody>
                    <a:bodyPr/>
                    <a:lstStyle/>
                    <a:p>
                      <a:r>
                        <a:rPr lang="en-US" sz="1800" b="1" kern="1200" dirty="0">
                          <a:solidFill>
                            <a:schemeClr val="tx1"/>
                          </a:solidFill>
                          <a:latin typeface="Josefin Sans Bold" pitchFamily="2" charset="0"/>
                          <a:ea typeface="+mn-ea"/>
                          <a:cs typeface="+mn-cs"/>
                        </a:rPr>
                        <a:t>Elements of Consent</a:t>
                      </a:r>
                    </a:p>
                  </a:txBody>
                  <a:tcPr/>
                </a:tc>
                <a:tc>
                  <a:txBody>
                    <a:bodyPr/>
                    <a:lstStyle/>
                    <a:p>
                      <a:r>
                        <a:rPr lang="en-US" sz="1800" b="1" kern="1200" dirty="0">
                          <a:solidFill>
                            <a:schemeClr val="tx1"/>
                          </a:solidFill>
                          <a:latin typeface="Josefin Sans Bold" pitchFamily="2" charset="0"/>
                          <a:ea typeface="+mn-ea"/>
                          <a:cs typeface="+mn-cs"/>
                        </a:rPr>
                        <a:t>Key Points to Remember</a:t>
                      </a:r>
                    </a:p>
                  </a:txBody>
                  <a:tcPr/>
                </a:tc>
                <a:extLst>
                  <a:ext uri="{0D108BD9-81ED-4DB2-BD59-A6C34878D82A}">
                    <a16:rowId xmlns:a16="http://schemas.microsoft.com/office/drawing/2014/main" val="10000"/>
                  </a:ext>
                </a:extLst>
              </a:tr>
              <a:tr h="370840">
                <a:tc>
                  <a:txBody>
                    <a:bodyPr/>
                    <a:lstStyle/>
                    <a:p>
                      <a:pPr marL="173038" indent="-173038">
                        <a:buFont typeface="Arial" panose="020B0604020202020204" pitchFamily="34" charset="0"/>
                        <a:buChar char="•"/>
                      </a:pPr>
                      <a:r>
                        <a:rPr lang="en-US" sz="1800" kern="0" dirty="0">
                          <a:latin typeface="Josefin Sans" pitchFamily="2" charset="0"/>
                        </a:rPr>
                        <a:t>Must be a consent of the individual</a:t>
                      </a:r>
                    </a:p>
                    <a:p>
                      <a:pPr marL="173038" indent="-173038">
                        <a:buFont typeface="Arial" panose="020B0604020202020204" pitchFamily="34" charset="0"/>
                        <a:buChar char="•"/>
                      </a:pPr>
                      <a:r>
                        <a:rPr lang="en-US" sz="1800" kern="0" dirty="0">
                          <a:latin typeface="Josefin Sans" pitchFamily="2" charset="0"/>
                        </a:rPr>
                        <a:t>Must be knowledgeable </a:t>
                      </a:r>
                    </a:p>
                    <a:p>
                      <a:pPr marL="173038" indent="-173038">
                        <a:buFont typeface="Arial" panose="020B0604020202020204" pitchFamily="34" charset="0"/>
                        <a:buChar char="•"/>
                      </a:pPr>
                      <a:r>
                        <a:rPr lang="en-US" sz="1800" kern="0" dirty="0">
                          <a:latin typeface="Josefin Sans" pitchFamily="2" charset="0"/>
                        </a:rPr>
                        <a:t>Must relate to the information </a:t>
                      </a:r>
                    </a:p>
                    <a:p>
                      <a:pPr marL="173038" indent="-173038">
                        <a:buFont typeface="Arial" panose="020B0604020202020204" pitchFamily="34" charset="0"/>
                        <a:buChar char="•"/>
                      </a:pPr>
                      <a:r>
                        <a:rPr lang="en-US" sz="1800" kern="0" dirty="0">
                          <a:latin typeface="Josefin Sans" pitchFamily="2" charset="0"/>
                        </a:rPr>
                        <a:t>Must NOT be obtained through deception or coercion</a:t>
                      </a:r>
                      <a:endParaRPr lang="en-US" dirty="0">
                        <a:latin typeface="Josefin Sans" pitchFamily="2" charset="0"/>
                      </a:endParaRPr>
                    </a:p>
                  </a:txBody>
                  <a:tcPr/>
                </a:tc>
                <a:tc>
                  <a:txBody>
                    <a:bodyPr/>
                    <a:lstStyle/>
                    <a:p>
                      <a:pPr marL="173038" indent="-173038">
                        <a:buFont typeface="Arial" panose="020B0604020202020204" pitchFamily="34" charset="0"/>
                        <a:buChar char="•"/>
                      </a:pPr>
                      <a:r>
                        <a:rPr lang="en-US" sz="1800" kern="0" dirty="0">
                          <a:latin typeface="Josefin Sans" pitchFamily="2" charset="0"/>
                        </a:rPr>
                        <a:t>Can be withdrawn or withheld at any time</a:t>
                      </a:r>
                    </a:p>
                    <a:p>
                      <a:pPr marL="173038" indent="-173038">
                        <a:buFont typeface="Arial" panose="020B0604020202020204" pitchFamily="34" charset="0"/>
                        <a:buChar char="•"/>
                      </a:pPr>
                      <a:r>
                        <a:rPr lang="en-US" sz="1800" kern="0" dirty="0">
                          <a:latin typeface="Josefin Sans" pitchFamily="2" charset="0"/>
                        </a:rPr>
                        <a:t>Can be conditional and limited</a:t>
                      </a:r>
                    </a:p>
                    <a:p>
                      <a:pPr marL="173038" indent="-173038">
                        <a:buFont typeface="Arial" panose="020B0604020202020204" pitchFamily="34" charset="0"/>
                        <a:buChar char="•"/>
                      </a:pPr>
                      <a:r>
                        <a:rPr lang="en-US" sz="1800" kern="0" dirty="0">
                          <a:latin typeface="Josefin Sans" pitchFamily="2" charset="0"/>
                        </a:rPr>
                        <a:t>Can be verbal or written</a:t>
                      </a:r>
                    </a:p>
                    <a:p>
                      <a:pPr marL="173038" indent="-173038">
                        <a:buFont typeface="Arial" panose="020B0604020202020204" pitchFamily="34" charset="0"/>
                        <a:buChar char="•"/>
                      </a:pPr>
                      <a:r>
                        <a:rPr lang="en-US" sz="1800" kern="0" dirty="0">
                          <a:latin typeface="Josefin Sans" pitchFamily="2" charset="0"/>
                        </a:rPr>
                        <a:t>Consent must be recorded in the client chart </a:t>
                      </a:r>
                    </a:p>
                    <a:p>
                      <a:pPr marL="173038" indent="-173038">
                        <a:buFont typeface="Arial" panose="020B0604020202020204" pitchFamily="34" charset="0"/>
                        <a:buChar char="•"/>
                      </a:pPr>
                      <a:r>
                        <a:rPr lang="en-US" sz="1800" kern="0" dirty="0">
                          <a:latin typeface="Josefin Sans" pitchFamily="2" charset="0"/>
                        </a:rPr>
                        <a:t>Yee Hong must respect clients’/residents’ decisions related to consent </a:t>
                      </a:r>
                      <a:endParaRPr lang="en-US" dirty="0">
                        <a:latin typeface="Josefin Sans" pitchFamily="2"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58766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a:latin typeface="Josefin Sans Bold" pitchFamily="2" charset="0"/>
              </a:rPr>
              <a:t>Consent </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492655469"/>
              </p:ext>
            </p:extLst>
          </p:nvPr>
        </p:nvGraphicFramePr>
        <p:xfrm>
          <a:off x="1295400" y="1295400"/>
          <a:ext cx="6629400" cy="3657600"/>
        </p:xfrm>
        <a:graphic>
          <a:graphicData uri="http://schemas.openxmlformats.org/drawingml/2006/table">
            <a:tbl>
              <a:tblPr firstRow="1" bandRow="1">
                <a:tableStyleId>{5C22544A-7EE6-4342-B048-85BDC9FD1C3A}</a:tableStyleId>
              </a:tblPr>
              <a:tblGrid>
                <a:gridCol w="3314700">
                  <a:extLst>
                    <a:ext uri="{9D8B030D-6E8A-4147-A177-3AD203B41FA5}">
                      <a16:colId xmlns:a16="http://schemas.microsoft.com/office/drawing/2014/main" val="20000"/>
                    </a:ext>
                  </a:extLst>
                </a:gridCol>
                <a:gridCol w="3314700">
                  <a:extLst>
                    <a:ext uri="{9D8B030D-6E8A-4147-A177-3AD203B41FA5}">
                      <a16:colId xmlns:a16="http://schemas.microsoft.com/office/drawing/2014/main" val="20001"/>
                    </a:ext>
                  </a:extLst>
                </a:gridCol>
              </a:tblGrid>
              <a:tr h="468923">
                <a:tc>
                  <a:txBody>
                    <a:bodyPr/>
                    <a:lstStyle/>
                    <a:p>
                      <a:pPr algn="ctr"/>
                      <a:r>
                        <a:rPr lang="en-US" dirty="0">
                          <a:solidFill>
                            <a:schemeClr val="tx1"/>
                          </a:solidFill>
                          <a:latin typeface="Josefin Sans Bold" pitchFamily="2" charset="0"/>
                        </a:rPr>
                        <a:t>Implied </a:t>
                      </a:r>
                    </a:p>
                  </a:txBody>
                  <a:tcPr/>
                </a:tc>
                <a:tc>
                  <a:txBody>
                    <a:bodyPr/>
                    <a:lstStyle/>
                    <a:p>
                      <a:pPr algn="ctr"/>
                      <a:r>
                        <a:rPr lang="en-US" dirty="0">
                          <a:solidFill>
                            <a:schemeClr val="tx1"/>
                          </a:solidFill>
                          <a:latin typeface="Josefin Sans Bold" pitchFamily="2" charset="0"/>
                        </a:rPr>
                        <a:t>Expressed </a:t>
                      </a:r>
                    </a:p>
                  </a:txBody>
                  <a:tcPr/>
                </a:tc>
                <a:extLst>
                  <a:ext uri="{0D108BD9-81ED-4DB2-BD59-A6C34878D82A}">
                    <a16:rowId xmlns:a16="http://schemas.microsoft.com/office/drawing/2014/main" val="10000"/>
                  </a:ext>
                </a:extLst>
              </a:tr>
              <a:tr h="3188677">
                <a:tc>
                  <a:txBody>
                    <a:bodyPr/>
                    <a:lstStyle/>
                    <a:p>
                      <a:pPr marL="285750" indent="-285750">
                        <a:buFont typeface="Arial" pitchFamily="34" charset="0"/>
                        <a:buChar char="•"/>
                      </a:pPr>
                      <a:r>
                        <a:rPr lang="en-US" dirty="0">
                          <a:latin typeface="Josefin Sans" pitchFamily="2" charset="0"/>
                        </a:rPr>
                        <a:t>Consent is implied within a client’s circle of care (individuals responsible for providing care to the client/resident)</a:t>
                      </a:r>
                      <a:r>
                        <a:rPr lang="en-US" baseline="0" dirty="0">
                          <a:latin typeface="Josefin Sans" pitchFamily="2" charset="0"/>
                        </a:rPr>
                        <a:t> </a:t>
                      </a:r>
                      <a:r>
                        <a:rPr lang="en-US" dirty="0">
                          <a:latin typeface="Josefin Sans" pitchFamily="2" charset="0"/>
                        </a:rPr>
                        <a:t>to maintain the flow of information necessary to provide care</a:t>
                      </a:r>
                    </a:p>
                    <a:p>
                      <a:pPr marL="285750" indent="-285750">
                        <a:buFont typeface="Arial" pitchFamily="34" charset="0"/>
                        <a:buChar char="•"/>
                      </a:pPr>
                      <a:r>
                        <a:rPr lang="en-US" dirty="0">
                          <a:latin typeface="Josefin Sans" pitchFamily="2" charset="0"/>
                        </a:rPr>
                        <a:t>Clients can refuse,  withdraw, or limit consent at any time </a:t>
                      </a:r>
                    </a:p>
                  </a:txBody>
                  <a:tcPr/>
                </a:tc>
                <a:tc>
                  <a:txBody>
                    <a:bodyPr/>
                    <a:lstStyle/>
                    <a:p>
                      <a:pPr marL="285750" indent="-285750">
                        <a:buFont typeface="Arial" pitchFamily="34" charset="0"/>
                        <a:buChar char="•"/>
                      </a:pPr>
                      <a:r>
                        <a:rPr lang="en-US" dirty="0">
                          <a:latin typeface="Josefin Sans" pitchFamily="2" charset="0"/>
                        </a:rPr>
                        <a:t>Expressed</a:t>
                      </a:r>
                      <a:r>
                        <a:rPr lang="en-US" baseline="0" dirty="0">
                          <a:latin typeface="Josefin Sans" pitchFamily="2" charset="0"/>
                        </a:rPr>
                        <a:t> consent is required for collection, use, handling or disclosure outside the circle of care</a:t>
                      </a:r>
                    </a:p>
                    <a:p>
                      <a:pPr marL="285750" indent="-285750">
                        <a:buFont typeface="Arial" pitchFamily="34" charset="0"/>
                        <a:buChar char="•"/>
                      </a:pPr>
                      <a:r>
                        <a:rPr lang="en-US" dirty="0">
                          <a:latin typeface="Josefin Sans" pitchFamily="2" charset="0"/>
                        </a:rPr>
                        <a:t>A </a:t>
                      </a:r>
                      <a:r>
                        <a:rPr lang="en-US" u="sng" dirty="0">
                          <a:latin typeface="Josefin Sans" pitchFamily="2" charset="0"/>
                        </a:rPr>
                        <a:t>consent directive </a:t>
                      </a:r>
                      <a:r>
                        <a:rPr lang="en-US" dirty="0">
                          <a:latin typeface="Josefin Sans" pitchFamily="2" charset="0"/>
                        </a:rPr>
                        <a:t>is the direction provided by a client/resident as to how PHI is to be shared</a:t>
                      </a:r>
                    </a:p>
                  </a:txBody>
                  <a:tcPr/>
                </a:tc>
                <a:extLst>
                  <a:ext uri="{0D108BD9-81ED-4DB2-BD59-A6C34878D82A}">
                    <a16:rowId xmlns:a16="http://schemas.microsoft.com/office/drawing/2014/main" val="10001"/>
                  </a:ext>
                </a:extLst>
              </a:tr>
            </a:tbl>
          </a:graphicData>
        </a:graphic>
      </p:graphicFrame>
      <p:sp>
        <p:nvSpPr>
          <p:cNvPr id="7" name="TextBox 6"/>
          <p:cNvSpPr txBox="1"/>
          <p:nvPr/>
        </p:nvSpPr>
        <p:spPr>
          <a:xfrm>
            <a:off x="685800" y="5410200"/>
            <a:ext cx="78486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solidFill>
                  <a:srgbClr val="FF0000"/>
                </a:solidFill>
                <a:latin typeface="Josefin Sans" pitchFamily="2" charset="0"/>
              </a:rPr>
              <a:t>If consent was not provided and PHI is collected, used, handled or disclosed to unauthorized individuals, a PRIVACY BREACH has occurred. </a:t>
            </a:r>
          </a:p>
        </p:txBody>
      </p:sp>
      <p:sp>
        <p:nvSpPr>
          <p:cNvPr id="6" name="Slide Number Placeholder 6"/>
          <p:cNvSpPr txBox="1">
            <a:spLocks noGrp="1"/>
          </p:cNvSpPr>
          <p:nvPr/>
        </p:nvSpPr>
        <p:spPr bwMode="auto">
          <a:xfrm>
            <a:off x="6934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E508EBCE-CC12-44C0-AE34-E20D063C8031}" type="slidenum">
              <a:rPr lang="en-US" altLang="en-US" sz="1000" smtClean="0"/>
              <a:t>8</a:t>
            </a:fld>
            <a:endParaRPr lang="en-US" altLang="en-US" sz="1000" dirty="0"/>
          </a:p>
        </p:txBody>
      </p:sp>
    </p:spTree>
    <p:extLst>
      <p:ext uri="{BB962C8B-B14F-4D97-AF65-F5344CB8AC3E}">
        <p14:creationId xmlns:p14="http://schemas.microsoft.com/office/powerpoint/2010/main" val="779059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6"/>
          <p:cNvSpPr txBox="1">
            <a:spLocks noGrp="1"/>
          </p:cNvSpPr>
          <p:nvPr/>
        </p:nvSpPr>
        <p:spPr bwMode="auto">
          <a:xfrm>
            <a:off x="70104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B37039F5-94BB-40DA-BD10-757823999D23}" type="slidenum">
              <a:rPr lang="en-US" altLang="en-US" sz="1000"/>
              <a:pPr algn="r" eaLnBrk="1" hangingPunct="1">
                <a:spcBef>
                  <a:spcPct val="0"/>
                </a:spcBef>
                <a:buFontTx/>
                <a:buNone/>
              </a:pPr>
              <a:t>9</a:t>
            </a:fld>
            <a:endParaRPr lang="en-US" altLang="en-US" sz="1000"/>
          </a:p>
        </p:txBody>
      </p:sp>
      <p:sp>
        <p:nvSpPr>
          <p:cNvPr id="21507" name="Rectangle 2"/>
          <p:cNvSpPr>
            <a:spLocks noGrp="1" noChangeArrowheads="1"/>
          </p:cNvSpPr>
          <p:nvPr>
            <p:ph type="title"/>
          </p:nvPr>
        </p:nvSpPr>
        <p:spPr/>
        <p:txBody>
          <a:bodyPr/>
          <a:lstStyle/>
          <a:p>
            <a:pPr eaLnBrk="1" hangingPunct="1"/>
            <a:r>
              <a:rPr lang="en-US" altLang="en-US" sz="3000" dirty="0">
                <a:solidFill>
                  <a:schemeClr val="tx1"/>
                </a:solidFill>
                <a:latin typeface="Josefin Sans Bold" pitchFamily="2" charset="0"/>
              </a:rPr>
              <a:t>Privacy Breach Process</a:t>
            </a:r>
          </a:p>
        </p:txBody>
      </p:sp>
      <p:sp>
        <p:nvSpPr>
          <p:cNvPr id="2" name="Content Placeholder 1"/>
          <p:cNvSpPr>
            <a:spLocks noGrp="1"/>
          </p:cNvSpPr>
          <p:nvPr>
            <p:ph idx="1"/>
          </p:nvPr>
        </p:nvSpPr>
        <p:spPr>
          <a:xfrm>
            <a:off x="533400" y="1341437"/>
            <a:ext cx="8229600" cy="4830763"/>
          </a:xfrm>
        </p:spPr>
        <p:txBody>
          <a:bodyPr/>
          <a:lstStyle/>
          <a:p>
            <a:r>
              <a:rPr lang="en-US" sz="2400" dirty="0">
                <a:latin typeface="Josefin Sans" pitchFamily="2" charset="0"/>
              </a:rPr>
              <a:t>Privacy Breach occurs when proprietary information is stolen, lost, used or disclosed without </a:t>
            </a:r>
            <a:r>
              <a:rPr lang="en-US" sz="2400" dirty="0">
                <a:solidFill>
                  <a:srgbClr val="FF0000"/>
                </a:solidFill>
                <a:latin typeface="Josefin Sans" pitchFamily="2" charset="0"/>
              </a:rPr>
              <a:t>consent</a:t>
            </a:r>
            <a:r>
              <a:rPr lang="en-US" sz="2400" dirty="0">
                <a:latin typeface="Josefin Sans" pitchFamily="2" charset="0"/>
              </a:rPr>
              <a:t> or </a:t>
            </a:r>
            <a:r>
              <a:rPr lang="en-US" sz="2400" dirty="0">
                <a:solidFill>
                  <a:srgbClr val="FF0000"/>
                </a:solidFill>
                <a:latin typeface="Josefin Sans" pitchFamily="2" charset="0"/>
              </a:rPr>
              <a:t>authorization</a:t>
            </a:r>
            <a:r>
              <a:rPr lang="en-US" sz="2400" dirty="0">
                <a:latin typeface="Josefin Sans" pitchFamily="2" charset="0"/>
              </a:rPr>
              <a:t> </a:t>
            </a:r>
          </a:p>
          <a:p>
            <a:r>
              <a:rPr lang="en-US" sz="2400" dirty="0">
                <a:latin typeface="Josefin Sans" pitchFamily="2" charset="0"/>
              </a:rPr>
              <a:t>Proprietary information includes:</a:t>
            </a:r>
          </a:p>
          <a:p>
            <a:pPr lvl="1"/>
            <a:r>
              <a:rPr lang="en-US" sz="2000" dirty="0">
                <a:latin typeface="Josefin Sans" pitchFamily="2" charset="0"/>
              </a:rPr>
              <a:t>personal health information </a:t>
            </a:r>
          </a:p>
          <a:p>
            <a:pPr lvl="1"/>
            <a:r>
              <a:rPr lang="en-US" sz="2000" dirty="0">
                <a:latin typeface="Josefin Sans" pitchFamily="2" charset="0"/>
              </a:rPr>
              <a:t>personal information</a:t>
            </a:r>
          </a:p>
          <a:p>
            <a:pPr lvl="1"/>
            <a:r>
              <a:rPr lang="en-US" sz="2000" dirty="0">
                <a:latin typeface="Josefin Sans" pitchFamily="2" charset="0"/>
              </a:rPr>
              <a:t>confidential corporate information</a:t>
            </a:r>
          </a:p>
          <a:p>
            <a:r>
              <a:rPr lang="en-US" sz="2400" dirty="0">
                <a:latin typeface="Josefin Sans" pitchFamily="2" charset="0"/>
              </a:rPr>
              <a:t>Report to your immediate supervisor ASAP</a:t>
            </a:r>
          </a:p>
          <a:p>
            <a:r>
              <a:rPr lang="en-US" sz="2400" dirty="0">
                <a:latin typeface="Josefin Sans" pitchFamily="2" charset="0"/>
              </a:rPr>
              <a:t>CAD-VI-05 Privacy – Responding to Privacy/ Confidentiality Breach defines the investigation and reporting procedures</a:t>
            </a:r>
          </a:p>
        </p:txBody>
      </p:sp>
    </p:spTree>
    <p:extLst>
      <p:ext uri="{BB962C8B-B14F-4D97-AF65-F5344CB8AC3E}">
        <p14:creationId xmlns:p14="http://schemas.microsoft.com/office/powerpoint/2010/main" val="39253827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4084</TotalTime>
  <Words>1464</Words>
  <Application>Microsoft Office PowerPoint</Application>
  <PresentationFormat>On-screen Show (4:3)</PresentationFormat>
  <Paragraphs>203</Paragraphs>
  <Slides>22</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Black</vt:lpstr>
      <vt:lpstr>Josefin Sans</vt:lpstr>
      <vt:lpstr>Josefin Sans Bold</vt:lpstr>
      <vt:lpstr>Wingdings</vt:lpstr>
      <vt:lpstr>Default Design</vt:lpstr>
      <vt:lpstr>Privacy Overview </vt:lpstr>
      <vt:lpstr>It’s the Law!</vt:lpstr>
      <vt:lpstr>Our Commitment to Privacy</vt:lpstr>
      <vt:lpstr>Yee Hong Privacy Policies</vt:lpstr>
      <vt:lpstr>Yee Hong Privacy Framework</vt:lpstr>
      <vt:lpstr>Proprietary Information</vt:lpstr>
      <vt:lpstr>Consent</vt:lpstr>
      <vt:lpstr>Consent </vt:lpstr>
      <vt:lpstr>Privacy Breach Process</vt:lpstr>
      <vt:lpstr>Implications of a Privacy Breach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Mobile Security</vt:lpstr>
      <vt:lpstr>Some Practical Ideas for Protecting Privacy</vt:lpstr>
      <vt:lpstr>More Ideas</vt:lpstr>
      <vt:lpstr>PowerPoint Presentation</vt:lpstr>
      <vt:lpstr>Remember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Yee Hong Website Enhancement Project</dc:title>
  <dc:creator>annavwong</dc:creator>
  <cp:lastModifiedBy>Chan, Aaron - IS</cp:lastModifiedBy>
  <cp:revision>660</cp:revision>
  <cp:lastPrinted>2015-07-16T17:01:02Z</cp:lastPrinted>
  <dcterms:created xsi:type="dcterms:W3CDTF">2011-05-30T15:35:37Z</dcterms:created>
  <dcterms:modified xsi:type="dcterms:W3CDTF">2023-09-05T16:54:50Z</dcterms:modified>
</cp:coreProperties>
</file>